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644" r:id="rId3"/>
    <p:sldId id="645" r:id="rId4"/>
    <p:sldId id="647" r:id="rId5"/>
    <p:sldId id="648" r:id="rId6"/>
    <p:sldId id="649" r:id="rId7"/>
    <p:sldId id="646" r:id="rId8"/>
    <p:sldId id="483" r:id="rId9"/>
    <p:sldId id="484" r:id="rId10"/>
    <p:sldId id="257" r:id="rId11"/>
    <p:sldId id="258" r:id="rId12"/>
    <p:sldId id="259" r:id="rId13"/>
    <p:sldId id="260" r:id="rId14"/>
    <p:sldId id="287" r:id="rId15"/>
    <p:sldId id="261" r:id="rId16"/>
    <p:sldId id="262" r:id="rId17"/>
    <p:sldId id="263" r:id="rId18"/>
    <p:sldId id="289" r:id="rId19"/>
    <p:sldId id="485" r:id="rId20"/>
    <p:sldId id="486" r:id="rId21"/>
    <p:sldId id="487" r:id="rId22"/>
    <p:sldId id="488" r:id="rId23"/>
    <p:sldId id="612" r:id="rId24"/>
    <p:sldId id="490" r:id="rId25"/>
    <p:sldId id="491" r:id="rId26"/>
    <p:sldId id="650" r:id="rId27"/>
    <p:sldId id="493" r:id="rId28"/>
    <p:sldId id="494" r:id="rId29"/>
    <p:sldId id="613" r:id="rId30"/>
    <p:sldId id="495" r:id="rId31"/>
    <p:sldId id="496" r:id="rId32"/>
    <p:sldId id="614" r:id="rId33"/>
    <p:sldId id="497" r:id="rId34"/>
    <p:sldId id="498" r:id="rId35"/>
    <p:sldId id="651" r:id="rId36"/>
    <p:sldId id="500" r:id="rId37"/>
    <p:sldId id="501" r:id="rId38"/>
    <p:sldId id="502" r:id="rId39"/>
    <p:sldId id="503" r:id="rId40"/>
    <p:sldId id="615" r:id="rId41"/>
    <p:sldId id="504" r:id="rId42"/>
    <p:sldId id="505" r:id="rId43"/>
    <p:sldId id="652" r:id="rId44"/>
    <p:sldId id="507" r:id="rId45"/>
    <p:sldId id="508" r:id="rId46"/>
    <p:sldId id="509" r:id="rId47"/>
    <p:sldId id="510" r:id="rId48"/>
    <p:sldId id="616" r:id="rId49"/>
    <p:sldId id="511" r:id="rId50"/>
    <p:sldId id="512" r:id="rId51"/>
    <p:sldId id="653" r:id="rId52"/>
    <p:sldId id="514" r:id="rId53"/>
    <p:sldId id="515" r:id="rId54"/>
    <p:sldId id="516" r:id="rId55"/>
    <p:sldId id="517" r:id="rId56"/>
    <p:sldId id="617" r:id="rId57"/>
    <p:sldId id="518" r:id="rId58"/>
    <p:sldId id="519" r:id="rId59"/>
    <p:sldId id="654" r:id="rId60"/>
    <p:sldId id="521" r:id="rId61"/>
    <p:sldId id="522" r:id="rId62"/>
    <p:sldId id="523" r:id="rId63"/>
    <p:sldId id="524" r:id="rId64"/>
    <p:sldId id="618" r:id="rId65"/>
    <p:sldId id="619" r:id="rId66"/>
    <p:sldId id="525" r:id="rId67"/>
    <p:sldId id="526" r:id="rId68"/>
    <p:sldId id="655" r:id="rId69"/>
    <p:sldId id="528" r:id="rId70"/>
    <p:sldId id="529" r:id="rId71"/>
    <p:sldId id="530" r:id="rId72"/>
    <p:sldId id="531" r:id="rId73"/>
    <p:sldId id="620" r:id="rId74"/>
    <p:sldId id="621" r:id="rId75"/>
    <p:sldId id="532" r:id="rId76"/>
    <p:sldId id="533" r:id="rId77"/>
    <p:sldId id="622" r:id="rId78"/>
    <p:sldId id="656" r:id="rId79"/>
    <p:sldId id="535" r:id="rId80"/>
    <p:sldId id="536" r:id="rId81"/>
    <p:sldId id="537" r:id="rId82"/>
    <p:sldId id="538" r:id="rId83"/>
    <p:sldId id="623" r:id="rId84"/>
    <p:sldId id="539" r:id="rId85"/>
    <p:sldId id="540" r:id="rId86"/>
    <p:sldId id="657" r:id="rId87"/>
    <p:sldId id="542" r:id="rId88"/>
    <p:sldId id="543" r:id="rId89"/>
    <p:sldId id="624" r:id="rId90"/>
    <p:sldId id="544" r:id="rId91"/>
    <p:sldId id="545" r:id="rId92"/>
    <p:sldId id="625" r:id="rId93"/>
    <p:sldId id="663" r:id="rId94"/>
    <p:sldId id="546" r:id="rId95"/>
    <p:sldId id="547" r:id="rId96"/>
    <p:sldId id="658" r:id="rId97"/>
    <p:sldId id="549" r:id="rId98"/>
    <p:sldId id="550" r:id="rId99"/>
    <p:sldId id="626" r:id="rId100"/>
    <p:sldId id="551" r:id="rId101"/>
    <p:sldId id="552" r:id="rId102"/>
    <p:sldId id="627" r:id="rId103"/>
    <p:sldId id="553" r:id="rId104"/>
    <p:sldId id="554" r:id="rId105"/>
    <p:sldId id="659" r:id="rId106"/>
    <p:sldId id="556" r:id="rId107"/>
    <p:sldId id="557" r:id="rId108"/>
    <p:sldId id="628" r:id="rId109"/>
    <p:sldId id="558" r:id="rId110"/>
    <p:sldId id="559" r:id="rId111"/>
    <p:sldId id="629" r:id="rId112"/>
    <p:sldId id="630" r:id="rId113"/>
    <p:sldId id="560" r:id="rId114"/>
    <p:sldId id="561" r:id="rId115"/>
    <p:sldId id="660" r:id="rId116"/>
    <p:sldId id="563" r:id="rId117"/>
    <p:sldId id="564" r:id="rId118"/>
    <p:sldId id="664" r:id="rId119"/>
    <p:sldId id="565" r:id="rId120"/>
    <p:sldId id="566" r:id="rId121"/>
    <p:sldId id="631" r:id="rId122"/>
    <p:sldId id="632" r:id="rId123"/>
    <p:sldId id="567" r:id="rId124"/>
    <p:sldId id="568" r:id="rId125"/>
    <p:sldId id="633" r:id="rId126"/>
    <p:sldId id="661" r:id="rId127"/>
    <p:sldId id="662" r:id="rId128"/>
    <p:sldId id="571" r:id="rId129"/>
    <p:sldId id="572" r:id="rId130"/>
    <p:sldId id="573" r:id="rId131"/>
    <p:sldId id="634" r:id="rId132"/>
    <p:sldId id="574" r:id="rId133"/>
    <p:sldId id="575" r:id="rId134"/>
    <p:sldId id="635" r:id="rId135"/>
    <p:sldId id="636" r:id="rId136"/>
    <p:sldId id="579" r:id="rId137"/>
    <p:sldId id="637" r:id="rId138"/>
    <p:sldId id="638" r:id="rId139"/>
    <p:sldId id="639" r:id="rId140"/>
    <p:sldId id="640" r:id="rId141"/>
    <p:sldId id="641" r:id="rId142"/>
    <p:sldId id="642" r:id="rId143"/>
    <p:sldId id="643" r:id="rId1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66"/>
    <a:srgbClr val="FF00FF"/>
    <a:srgbClr val="66FFFF"/>
    <a:srgbClr val="3399FF"/>
    <a:srgbClr val="660066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813" autoAdjust="0"/>
    <p:restoredTop sz="94660"/>
  </p:normalViewPr>
  <p:slideViewPr>
    <p:cSldViewPr snapToGrid="0">
      <p:cViewPr varScale="1">
        <p:scale>
          <a:sx n="85" d="100"/>
          <a:sy n="85" d="100"/>
        </p:scale>
        <p:origin x="1003" y="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6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8C82-1E32-498B-B128-EF5F9B06EB0C}" type="datetimeFigureOut">
              <a:rPr lang="it-IT" smtClean="0"/>
              <a:t>05/03/2026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1C4FF-2C1E-479E-8BF3-B834B2F526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915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8C82-1E32-498B-B128-EF5F9B06EB0C}" type="datetimeFigureOut">
              <a:rPr lang="it-IT" smtClean="0"/>
              <a:t>05/03/2026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1C4FF-2C1E-479E-8BF3-B834B2F526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5808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8C82-1E32-498B-B128-EF5F9B06EB0C}" type="datetimeFigureOut">
              <a:rPr lang="it-IT" smtClean="0"/>
              <a:t>05/03/2026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1C4FF-2C1E-479E-8BF3-B834B2F526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5797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8C82-1E32-498B-B128-EF5F9B06EB0C}" type="datetimeFigureOut">
              <a:rPr lang="it-IT" smtClean="0"/>
              <a:t>05/03/2026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1C4FF-2C1E-479E-8BF3-B834B2F526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3996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8C82-1E32-498B-B128-EF5F9B06EB0C}" type="datetimeFigureOut">
              <a:rPr lang="it-IT" smtClean="0"/>
              <a:t>05/03/2026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1C4FF-2C1E-479E-8BF3-B834B2F526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9216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8C82-1E32-498B-B128-EF5F9B06EB0C}" type="datetimeFigureOut">
              <a:rPr lang="it-IT" smtClean="0"/>
              <a:t>05/03/2026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1C4FF-2C1E-479E-8BF3-B834B2F526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1561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8C82-1E32-498B-B128-EF5F9B06EB0C}" type="datetimeFigureOut">
              <a:rPr lang="it-IT" smtClean="0"/>
              <a:t>05/03/2026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1C4FF-2C1E-479E-8BF3-B834B2F526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8751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8C82-1E32-498B-B128-EF5F9B06EB0C}" type="datetimeFigureOut">
              <a:rPr lang="it-IT" smtClean="0"/>
              <a:t>05/03/2026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1C4FF-2C1E-479E-8BF3-B834B2F526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3622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8C82-1E32-498B-B128-EF5F9B06EB0C}" type="datetimeFigureOut">
              <a:rPr lang="it-IT" smtClean="0"/>
              <a:t>05/03/2026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1C4FF-2C1E-479E-8BF3-B834B2F526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324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8C82-1E32-498B-B128-EF5F9B06EB0C}" type="datetimeFigureOut">
              <a:rPr lang="it-IT" smtClean="0"/>
              <a:t>05/03/2026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1C4FF-2C1E-479E-8BF3-B834B2F526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9185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/>
              <a:t>Fare </a:t>
            </a:r>
            <a:r>
              <a:rPr lang="it-IT"/>
              <a:t>clic sull’icona </a:t>
            </a:r>
            <a:r>
              <a:rPr lang="it-IT" dirty="0"/>
              <a:t>per </a:t>
            </a:r>
            <a:r>
              <a:rPr lang="it-IT"/>
              <a:t>inserire un’immagine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8C82-1E32-498B-B128-EF5F9B06EB0C}" type="datetimeFigureOut">
              <a:rPr lang="it-IT" smtClean="0"/>
              <a:t>05/03/2026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1C4FF-2C1E-479E-8BF3-B834B2F526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9245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E8C82-1E32-498B-B128-EF5F9B06EB0C}" type="datetimeFigureOut">
              <a:rPr lang="it-IT" smtClean="0"/>
              <a:t>05/03/2026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1C4FF-2C1E-479E-8BF3-B834B2F526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5810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D136C71-3A91-46A5-8ABB-105FD3A7D4C9}"/>
              </a:ext>
            </a:extLst>
          </p:cNvPr>
          <p:cNvSpPr txBox="1"/>
          <p:nvPr/>
        </p:nvSpPr>
        <p:spPr>
          <a:xfrm>
            <a:off x="0" y="1859340"/>
            <a:ext cx="9144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600" b="1" dirty="0">
                <a:ln w="25400">
                  <a:solidFill>
                    <a:srgbClr val="FFFF00"/>
                  </a:solidFill>
                </a:ln>
                <a:solidFill>
                  <a:srgbClr val="FF00FF"/>
                </a:solidFill>
                <a:latin typeface="Bookman Old Style" panose="02050604050505020204" pitchFamily="18" charset="0"/>
              </a:rPr>
              <a:t>Via Crucis </a:t>
            </a:r>
          </a:p>
          <a:p>
            <a:pPr algn="ctr"/>
            <a:endParaRPr lang="it-IT" sz="6600" b="1" dirty="0">
              <a:ln w="25400">
                <a:solidFill>
                  <a:srgbClr val="FFFF00"/>
                </a:solidFill>
              </a:ln>
              <a:solidFill>
                <a:srgbClr val="FF00FF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6600" b="1" dirty="0">
                <a:ln w="25400">
                  <a:solidFill>
                    <a:srgbClr val="FFFF00"/>
                  </a:solidFill>
                </a:ln>
                <a:solidFill>
                  <a:srgbClr val="FF00FF"/>
                </a:solidFill>
                <a:latin typeface="Bookman Old Style" panose="02050604050505020204" pitchFamily="18" charset="0"/>
              </a:rPr>
              <a:t>Venerdì Santo 2026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276E488-D14E-481E-A32B-3F422E79B40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7771">
            <a:off x="6366295" y="62059"/>
            <a:ext cx="2838246" cy="283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74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1E52DFF-6234-43D7-9B05-A959930B139E}"/>
              </a:ext>
            </a:extLst>
          </p:cNvPr>
          <p:cNvSpPr txBox="1"/>
          <p:nvPr/>
        </p:nvSpPr>
        <p:spPr>
          <a:xfrm>
            <a:off x="0" y="335846"/>
            <a:ext cx="9168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Nel nome del Padre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e del Figlio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e dello Spirito Santo.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Amen.</a:t>
            </a:r>
            <a:r>
              <a:rPr lang="it-IT" sz="36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</a:p>
          <a:p>
            <a:pPr algn="ctr"/>
            <a:endParaRPr lang="it-IT" sz="36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Il Signore Gesù,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che patì per noi il supplizio della croce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e nel mistero pasquale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ci fa partecipi della sua redenzione,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sia con tutti voi.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E con il tuo spirito. </a:t>
            </a:r>
          </a:p>
        </p:txBody>
      </p:sp>
      <p:pic>
        <p:nvPicPr>
          <p:cNvPr id="21508" name="Picture 4" descr="Immagini di Croce png - Download gratuiti su Freepik">
            <a:extLst>
              <a:ext uri="{FF2B5EF4-FFF2-40B4-BE49-F238E27FC236}">
                <a16:creationId xmlns:a16="http://schemas.microsoft.com/office/drawing/2014/main" id="{6AC421CE-592C-4227-A778-8EEC607B1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70" y="493059"/>
            <a:ext cx="1546412" cy="154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70949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Nessuna descrizione della foto disponibile.">
            <a:extLst>
              <a:ext uri="{FF2B5EF4-FFF2-40B4-BE49-F238E27FC236}">
                <a16:creationId xmlns:a16="http://schemas.microsoft.com/office/drawing/2014/main" id="{1EA5B350-271C-4C6E-9F49-045CE49E6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29384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AE2C08D-97CC-453F-9A72-682070D303F3}"/>
              </a:ext>
            </a:extLst>
          </p:cNvPr>
          <p:cNvSpPr txBox="1"/>
          <p:nvPr/>
        </p:nvSpPr>
        <p:spPr>
          <a:xfrm>
            <a:off x="0" y="58847"/>
            <a:ext cx="9144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Quanta violenza ha patito il Signore e quanta, ancora oggi, ammorba il mondo: fino a quando, Signore?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La violenza dell’uomo avrà mai fine?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Tanti contesti nel mondo hanno bisogno dell’annuncio di una buona notizia!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È fondamentale che anche nei luoghi dove la speranza sembra persa, ci siano uomini e donne capaci di parlare un linguaggio nuovo, di pace e salvezza! </a:t>
            </a:r>
          </a:p>
        </p:txBody>
      </p:sp>
    </p:spTree>
    <p:extLst>
      <p:ext uri="{BB962C8B-B14F-4D97-AF65-F5344CB8AC3E}">
        <p14:creationId xmlns:p14="http://schemas.microsoft.com/office/powerpoint/2010/main" val="22836571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AE2C08D-97CC-453F-9A72-682070D303F3}"/>
              </a:ext>
            </a:extLst>
          </p:cNvPr>
          <p:cNvSpPr txBox="1"/>
          <p:nvPr/>
        </p:nvSpPr>
        <p:spPr>
          <a:xfrm>
            <a:off x="0" y="335846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Molto spesso l’essere credenti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richiede il saper andare controcorrente, combattendo tutte quelle ideologie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che fanno della violenza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il contenuto e il metodo.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I martiri ci ricordano che la sofferenza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di Cristo è l’unico antidoto contro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la barbarie del mondo, trasformando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le apparenti sconfitte in annunci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di risurrezione. </a:t>
            </a:r>
          </a:p>
        </p:txBody>
      </p:sp>
    </p:spTree>
    <p:extLst>
      <p:ext uri="{BB962C8B-B14F-4D97-AF65-F5344CB8AC3E}">
        <p14:creationId xmlns:p14="http://schemas.microsoft.com/office/powerpoint/2010/main" val="161563682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B17F599-28E5-4432-ACA7-39A94864C59A}"/>
              </a:ext>
            </a:extLst>
          </p:cNvPr>
          <p:cNvSpPr txBox="1"/>
          <p:nvPr/>
        </p:nvSpPr>
        <p:spPr>
          <a:xfrm>
            <a:off x="0" y="0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RESPONSORIO</a:t>
            </a:r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</a:p>
          <a:p>
            <a:pPr algn="ctr"/>
            <a:endParaRPr lang="it-IT" sz="36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Donaci un cuore puro capace di bene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66FFFF"/>
                </a:solidFill>
                <a:latin typeface="Bookman Old Style" panose="02050604050505020204" pitchFamily="18" charset="0"/>
              </a:rPr>
              <a:t>Per non accettare la violenza nel mondo </a:t>
            </a:r>
          </a:p>
          <a:p>
            <a:pPr algn="ctr"/>
            <a:endParaRPr lang="it-IT" sz="3600" i="1" dirty="0">
              <a:solidFill>
                <a:srgbClr val="66FFFF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66FFFF"/>
                </a:solidFill>
                <a:latin typeface="Bookman Old Style" panose="02050604050505020204" pitchFamily="18" charset="0"/>
              </a:rPr>
              <a:t>Per unirci sempre alle sofferenze dei fratelli </a:t>
            </a:r>
          </a:p>
          <a:p>
            <a:pPr algn="ctr"/>
            <a:endParaRPr lang="it-IT" sz="3600" i="1" dirty="0">
              <a:solidFill>
                <a:srgbClr val="66FFFF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66FFFF"/>
                </a:solidFill>
                <a:latin typeface="Bookman Old Style" panose="02050604050505020204" pitchFamily="18" charset="0"/>
              </a:rPr>
              <a:t>Per essere testimoni della Verità nella Carità </a:t>
            </a:r>
          </a:p>
        </p:txBody>
      </p:sp>
    </p:spTree>
    <p:extLst>
      <p:ext uri="{BB962C8B-B14F-4D97-AF65-F5344CB8AC3E}">
        <p14:creationId xmlns:p14="http://schemas.microsoft.com/office/powerpoint/2010/main" val="407690523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414D6F2-4F72-4800-8B9A-F67EA3213705}"/>
              </a:ext>
            </a:extLst>
          </p:cNvPr>
          <p:cNvSpPr txBox="1"/>
          <p:nvPr/>
        </p:nvSpPr>
        <p:spPr>
          <a:xfrm>
            <a:off x="0" y="335846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Signore Gesù,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facci portatori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di pace e di speranza nel mondo,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cominciando dalle nostre famiglie,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aiutaci ad essere testimoni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di un messaggio diverso: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il tuo. </a:t>
            </a:r>
          </a:p>
          <a:p>
            <a:pPr algn="ctr"/>
            <a:endParaRPr lang="it-IT" sz="3600" b="1" dirty="0">
              <a:ln w="12700">
                <a:solidFill>
                  <a:schemeClr val="bg1"/>
                </a:solidFill>
              </a:ln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Dacci il coraggio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di andare controcorrente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e di non </a:t>
            </a:r>
            <a:r>
              <a:rPr lang="it-IT" sz="3600" b="1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fuggire nell’ora </a:t>
            </a:r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della prova.</a:t>
            </a:r>
          </a:p>
        </p:txBody>
      </p:sp>
    </p:spTree>
    <p:extLst>
      <p:ext uri="{BB962C8B-B14F-4D97-AF65-F5344CB8AC3E}">
        <p14:creationId xmlns:p14="http://schemas.microsoft.com/office/powerpoint/2010/main" val="83470366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E4625F6-B287-4B95-B334-225D91835009}"/>
              </a:ext>
            </a:extLst>
          </p:cNvPr>
          <p:cNvSpPr txBox="1"/>
          <p:nvPr/>
        </p:nvSpPr>
        <p:spPr>
          <a:xfrm>
            <a:off x="0" y="2028617"/>
            <a:ext cx="9144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Ti saluto, o Croce santa </a:t>
            </a:r>
          </a:p>
          <a:p>
            <a:pPr algn="ctr"/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che portasti il Redentor; </a:t>
            </a:r>
          </a:p>
          <a:p>
            <a:pPr algn="ctr"/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gloria, lode, </a:t>
            </a:r>
            <a:r>
              <a:rPr lang="it-IT" sz="4400" b="1" i="1" dirty="0" err="1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onor</a:t>
            </a:r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 ti canta </a:t>
            </a:r>
          </a:p>
          <a:p>
            <a:pPr algn="ctr"/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ogni lingua ed ogni cuor.</a:t>
            </a:r>
          </a:p>
        </p:txBody>
      </p:sp>
      <p:pic>
        <p:nvPicPr>
          <p:cNvPr id="3" name="Picture 2" descr="Nota Musicale a 256x256 pixel">
            <a:extLst>
              <a:ext uri="{FF2B5EF4-FFF2-40B4-BE49-F238E27FC236}">
                <a16:creationId xmlns:a16="http://schemas.microsoft.com/office/drawing/2014/main" id="{B3F7E7EB-0922-4EAC-B69D-A32A68A3E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FF00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0"/>
            <a:ext cx="1484784" cy="1484784"/>
          </a:xfrm>
          <a:prstGeom prst="rect">
            <a:avLst/>
          </a:prstGeom>
          <a:noFill/>
        </p:spPr>
      </p:pic>
      <p:pic>
        <p:nvPicPr>
          <p:cNvPr id="4" name="Picture 2" descr="http://t3.gstatic.com/images?q=tbn:ANd9GcTbsdjGR0rThVeoH6OtymRGAGsO2Q3kIoYeXoWFkkbEyilK0HeOzQ">
            <a:extLst>
              <a:ext uri="{FF2B5EF4-FFF2-40B4-BE49-F238E27FC236}">
                <a16:creationId xmlns:a16="http://schemas.microsoft.com/office/drawing/2014/main" id="{4FAFC3F5-C922-4842-8AB3-D2FF95748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559324" y="4869160"/>
            <a:ext cx="3584675" cy="1988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386714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9D029940-2F41-4E17-A40A-E2FBAE05DD2B}"/>
              </a:ext>
            </a:extLst>
          </p:cNvPr>
          <p:cNvSpPr txBox="1"/>
          <p:nvPr/>
        </p:nvSpPr>
        <p:spPr>
          <a:xfrm>
            <a:off x="0" y="0"/>
            <a:ext cx="9144000" cy="507831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it-IT" sz="3600" dirty="0">
              <a:ln w="19050">
                <a:noFill/>
              </a:ln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dirty="0">
                <a:ln w="19050">
                  <a:noFill/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12ª STAZIONE </a:t>
            </a:r>
          </a:p>
          <a:p>
            <a:pPr algn="ctr"/>
            <a:endParaRPr lang="it-IT" sz="3600" dirty="0">
              <a:ln w="19050">
                <a:noFill/>
              </a:ln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endParaRPr lang="it-IT" sz="3600" dirty="0">
              <a:ln w="19050">
                <a:noFill/>
              </a:ln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b="1" i="1" dirty="0">
                <a:ln w="19050">
                  <a:solidFill>
                    <a:srgbClr val="00B0F0"/>
                  </a:solidFill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GESÙ MUORE IN CROCE </a:t>
            </a:r>
          </a:p>
          <a:p>
            <a:pPr algn="ctr"/>
            <a:endParaRPr lang="it-IT" sz="36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99FF66"/>
                </a:solidFill>
                <a:latin typeface="Bookman Old Style" panose="02050604050505020204" pitchFamily="18" charset="0"/>
              </a:rPr>
              <a:t>Ti adoriamo, o Cristo e ti benediciamo.</a:t>
            </a:r>
          </a:p>
          <a:p>
            <a:pPr algn="ctr"/>
            <a:r>
              <a:rPr lang="it-IT" sz="36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Perché con la tua santa croce </a:t>
            </a:r>
          </a:p>
          <a:p>
            <a:pPr algn="ctr"/>
            <a:r>
              <a:rPr lang="it-IT" sz="36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hai redento il mondo.</a:t>
            </a:r>
            <a:endParaRPr lang="it-IT" sz="3600" b="1" i="1" dirty="0">
              <a:solidFill>
                <a:srgbClr val="99FF66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79686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1593F6-8389-4897-97A3-517F83A0399D}"/>
              </a:ext>
            </a:extLst>
          </p:cNvPr>
          <p:cNvSpPr txBox="1"/>
          <p:nvPr/>
        </p:nvSpPr>
        <p:spPr>
          <a:xfrm>
            <a:off x="0" y="612845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Dal Vangelo secondo Matteo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“Da mezzogiorno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fino alle tre del pomeriggio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si fece buio su tutta la terra.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Verso le tre, Gesù gridò a gran voce: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«</a:t>
            </a:r>
            <a:r>
              <a:rPr lang="it-IT" sz="3600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Elì</a:t>
            </a:r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, </a:t>
            </a:r>
            <a:r>
              <a:rPr lang="it-IT" sz="3600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Elì</a:t>
            </a:r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, </a:t>
            </a:r>
            <a:r>
              <a:rPr lang="it-IT" sz="3600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lemà</a:t>
            </a:r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it-IT" sz="3600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sabactàni</a:t>
            </a:r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?»,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che significa: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«Dio mio, Dio mio,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perché mi hai abbandonato?». </a:t>
            </a:r>
          </a:p>
        </p:txBody>
      </p:sp>
    </p:spTree>
    <p:extLst>
      <p:ext uri="{BB962C8B-B14F-4D97-AF65-F5344CB8AC3E}">
        <p14:creationId xmlns:p14="http://schemas.microsoft.com/office/powerpoint/2010/main" val="69573098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1593F6-8389-4897-97A3-517F83A0399D}"/>
              </a:ext>
            </a:extLst>
          </p:cNvPr>
          <p:cNvSpPr txBox="1"/>
          <p:nvPr/>
        </p:nvSpPr>
        <p:spPr>
          <a:xfrm>
            <a:off x="0" y="58847"/>
            <a:ext cx="9144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Udendo questo,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alcuni dei presenti dicevano: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«Costui chiama Elia».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E subito uno di loro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corse a prendere una spugna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e, imbevutala di aceto,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la fissò su una canna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e così gli dava da bere.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Gli altri dicevano: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«Lascia,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vediamo se viene Elia a salvarlo!».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E Gesù, emesso un alto grido, spirò”.</a:t>
            </a:r>
          </a:p>
        </p:txBody>
      </p:sp>
    </p:spTree>
    <p:extLst>
      <p:ext uri="{BB962C8B-B14F-4D97-AF65-F5344CB8AC3E}">
        <p14:creationId xmlns:p14="http://schemas.microsoft.com/office/powerpoint/2010/main" val="231295937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rocifissione di Gesù - Wikipedia">
            <a:extLst>
              <a:ext uri="{FF2B5EF4-FFF2-40B4-BE49-F238E27FC236}">
                <a16:creationId xmlns:a16="http://schemas.microsoft.com/office/drawing/2014/main" id="{F0477BB4-475A-4965-87E5-77B66B56D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0" y="0"/>
            <a:ext cx="4597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945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9D029940-2F41-4E17-A40A-E2FBAE05DD2B}"/>
              </a:ext>
            </a:extLst>
          </p:cNvPr>
          <p:cNvSpPr txBox="1"/>
          <p:nvPr/>
        </p:nvSpPr>
        <p:spPr>
          <a:xfrm>
            <a:off x="0" y="0"/>
            <a:ext cx="9144000" cy="507831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it-IT" sz="3600" dirty="0">
              <a:ln w="19050">
                <a:noFill/>
              </a:ln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dirty="0">
                <a:ln w="19050">
                  <a:noFill/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1ª STAZIONE </a:t>
            </a:r>
          </a:p>
          <a:p>
            <a:pPr algn="ctr"/>
            <a:endParaRPr lang="it-IT" sz="3600" b="1" i="1" dirty="0">
              <a:ln w="19050">
                <a:solidFill>
                  <a:srgbClr val="00B0F0"/>
                </a:solidFill>
              </a:ln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endParaRPr lang="it-IT" sz="3600" b="1" i="1" dirty="0">
              <a:ln w="19050">
                <a:solidFill>
                  <a:srgbClr val="00B0F0"/>
                </a:solidFill>
              </a:ln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b="1" i="1" dirty="0">
                <a:ln w="19050">
                  <a:solidFill>
                    <a:srgbClr val="00B0F0"/>
                  </a:solidFill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GESÙ È CONDANNATO A MORTE</a:t>
            </a:r>
          </a:p>
          <a:p>
            <a:pPr algn="ctr"/>
            <a:endParaRPr lang="it-IT" sz="36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99FF66"/>
                </a:solidFill>
                <a:latin typeface="Bookman Old Style" panose="02050604050505020204" pitchFamily="18" charset="0"/>
              </a:rPr>
              <a:t>Ti adoriamo, o Cristo e ti benediciamo.</a:t>
            </a:r>
          </a:p>
          <a:p>
            <a:pPr algn="ctr"/>
            <a:r>
              <a:rPr lang="it-IT" sz="36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Perché con la tua santa croce </a:t>
            </a:r>
          </a:p>
          <a:p>
            <a:pPr algn="ctr"/>
            <a:r>
              <a:rPr lang="it-IT" sz="36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hai redento il mondo.</a:t>
            </a:r>
            <a:r>
              <a:rPr lang="it-IT" sz="3600" b="1" i="1" dirty="0">
                <a:solidFill>
                  <a:srgbClr val="99FF66"/>
                </a:solidFill>
                <a:latin typeface="Bookman Old Style" panose="0205060405050502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755521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AE2C08D-97CC-453F-9A72-682070D303F3}"/>
              </a:ext>
            </a:extLst>
          </p:cNvPr>
          <p:cNvSpPr txBox="1"/>
          <p:nvPr/>
        </p:nvSpPr>
        <p:spPr>
          <a:xfrm>
            <a:off x="0" y="335846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La morte di Gesù sembra una sconfitta: pensiamo allo smarrimento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degli apostoli,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agli ebrei che aspettavano il Messia.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L’uomo che doveva liberarli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è appena morto!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Il Signore rompe gli schemi,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mettendo in discussione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l’idea che abbiamo di Dio e dell’uomo. </a:t>
            </a:r>
          </a:p>
        </p:txBody>
      </p:sp>
    </p:spTree>
    <p:extLst>
      <p:ext uri="{BB962C8B-B14F-4D97-AF65-F5344CB8AC3E}">
        <p14:creationId xmlns:p14="http://schemas.microsoft.com/office/powerpoint/2010/main" val="396106106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AE2C08D-97CC-453F-9A72-682070D303F3}"/>
              </a:ext>
            </a:extLst>
          </p:cNvPr>
          <p:cNvSpPr txBox="1"/>
          <p:nvPr/>
        </p:nvSpPr>
        <p:spPr>
          <a:xfrm>
            <a:off x="0" y="335846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Impone una sosta.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Impone una riflessione.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Avvia dei processi.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Nessuno, infatti,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avrebbe creduto possibile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la risurrezione,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eppure è fiorita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proprio al centro del suo sacrificio. </a:t>
            </a:r>
          </a:p>
        </p:txBody>
      </p:sp>
    </p:spTree>
    <p:extLst>
      <p:ext uri="{BB962C8B-B14F-4D97-AF65-F5344CB8AC3E}">
        <p14:creationId xmlns:p14="http://schemas.microsoft.com/office/powerpoint/2010/main" val="10633182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AE2C08D-97CC-453F-9A72-682070D303F3}"/>
              </a:ext>
            </a:extLst>
          </p:cNvPr>
          <p:cNvSpPr txBox="1"/>
          <p:nvPr/>
        </p:nvSpPr>
        <p:spPr>
          <a:xfrm>
            <a:off x="0" y="335846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E noi,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che abbiamo fatto della sequela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il nostro destino,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ogni giorno riprendiamo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la tessitura di questo annuncio,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di questa vita,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perché la testimonianza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se ne possa nutrire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e così diventi credibile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agli occhi degli uomini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bisognosi di Speranza. </a:t>
            </a:r>
          </a:p>
        </p:txBody>
      </p:sp>
    </p:spTree>
    <p:extLst>
      <p:ext uri="{BB962C8B-B14F-4D97-AF65-F5344CB8AC3E}">
        <p14:creationId xmlns:p14="http://schemas.microsoft.com/office/powerpoint/2010/main" val="358583568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B17F599-28E5-4432-ACA7-39A94864C59A}"/>
              </a:ext>
            </a:extLst>
          </p:cNvPr>
          <p:cNvSpPr txBox="1"/>
          <p:nvPr/>
        </p:nvSpPr>
        <p:spPr>
          <a:xfrm>
            <a:off x="0" y="0"/>
            <a:ext cx="9144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RESPONSORIO</a:t>
            </a:r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</a:p>
          <a:p>
            <a:pPr algn="ctr"/>
            <a:endParaRPr lang="it-IT" sz="36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Donaci la Grazia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di riconoscerci sempre amati da Te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66FFFF"/>
                </a:solidFill>
                <a:latin typeface="Bookman Old Style" panose="02050604050505020204" pitchFamily="18" charset="0"/>
              </a:rPr>
              <a:t>Quando ci sentiamo soli e non desiderati </a:t>
            </a:r>
          </a:p>
          <a:p>
            <a:pPr algn="ctr"/>
            <a:endParaRPr lang="it-IT" sz="3600" i="1" dirty="0">
              <a:solidFill>
                <a:srgbClr val="66FFFF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66FFFF"/>
                </a:solidFill>
                <a:latin typeface="Bookman Old Style" panose="02050604050505020204" pitchFamily="18" charset="0"/>
              </a:rPr>
              <a:t>Quando non comprendiamo i tuoi disegni per ognuno di noi </a:t>
            </a:r>
          </a:p>
          <a:p>
            <a:pPr algn="ctr"/>
            <a:endParaRPr lang="it-IT" sz="3600" i="1" dirty="0">
              <a:solidFill>
                <a:srgbClr val="66FFFF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66FFFF"/>
                </a:solidFill>
                <a:latin typeface="Bookman Old Style" panose="02050604050505020204" pitchFamily="18" charset="0"/>
              </a:rPr>
              <a:t>Quando non troviamo un senso alla sofferenza </a:t>
            </a:r>
          </a:p>
        </p:txBody>
      </p:sp>
    </p:spTree>
    <p:extLst>
      <p:ext uri="{BB962C8B-B14F-4D97-AF65-F5344CB8AC3E}">
        <p14:creationId xmlns:p14="http://schemas.microsoft.com/office/powerpoint/2010/main" val="203347690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414D6F2-4F72-4800-8B9A-F67EA3213705}"/>
              </a:ext>
            </a:extLst>
          </p:cNvPr>
          <p:cNvSpPr txBox="1"/>
          <p:nvPr/>
        </p:nvSpPr>
        <p:spPr>
          <a:xfrm>
            <a:off x="0" y="889844"/>
            <a:ext cx="9144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O Dio incarnato,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che hai conosciuto fino in fondo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il </a:t>
            </a:r>
            <a:r>
              <a:rPr lang="it-IT" sz="3600" b="1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senso dell’abbandono </a:t>
            </a:r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e del dolore,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sostieni la nostra debolezza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nei momenti di fragilità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umana e spirituale,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perché con il tuo esempio,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sappiamo essere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tuoi credibili testimoni.</a:t>
            </a:r>
          </a:p>
        </p:txBody>
      </p:sp>
    </p:spTree>
    <p:extLst>
      <p:ext uri="{BB962C8B-B14F-4D97-AF65-F5344CB8AC3E}">
        <p14:creationId xmlns:p14="http://schemas.microsoft.com/office/powerpoint/2010/main" val="32962557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E4625F6-B287-4B95-B334-225D91835009}"/>
              </a:ext>
            </a:extLst>
          </p:cNvPr>
          <p:cNvSpPr txBox="1"/>
          <p:nvPr/>
        </p:nvSpPr>
        <p:spPr>
          <a:xfrm>
            <a:off x="0" y="2028617"/>
            <a:ext cx="9144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Ti saluto, o Croce santa </a:t>
            </a:r>
          </a:p>
          <a:p>
            <a:pPr algn="ctr"/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che portasti il Redentor; </a:t>
            </a:r>
          </a:p>
          <a:p>
            <a:pPr algn="ctr"/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gloria, lode, </a:t>
            </a:r>
            <a:r>
              <a:rPr lang="it-IT" sz="4400" b="1" i="1" dirty="0" err="1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onor</a:t>
            </a:r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 ti canta </a:t>
            </a:r>
          </a:p>
          <a:p>
            <a:pPr algn="ctr"/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ogni lingua ed ogni cuor.</a:t>
            </a:r>
          </a:p>
        </p:txBody>
      </p:sp>
      <p:pic>
        <p:nvPicPr>
          <p:cNvPr id="3" name="Picture 2" descr="Nota Musicale a 256x256 pixel">
            <a:extLst>
              <a:ext uri="{FF2B5EF4-FFF2-40B4-BE49-F238E27FC236}">
                <a16:creationId xmlns:a16="http://schemas.microsoft.com/office/drawing/2014/main" id="{B3F7E7EB-0922-4EAC-B69D-A32A68A3E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FF00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0"/>
            <a:ext cx="1484784" cy="1484784"/>
          </a:xfrm>
          <a:prstGeom prst="rect">
            <a:avLst/>
          </a:prstGeom>
          <a:noFill/>
        </p:spPr>
      </p:pic>
      <p:pic>
        <p:nvPicPr>
          <p:cNvPr id="4" name="Picture 2" descr="http://t3.gstatic.com/images?q=tbn:ANd9GcTbsdjGR0rThVeoH6OtymRGAGsO2Q3kIoYeXoWFkkbEyilK0HeOzQ">
            <a:extLst>
              <a:ext uri="{FF2B5EF4-FFF2-40B4-BE49-F238E27FC236}">
                <a16:creationId xmlns:a16="http://schemas.microsoft.com/office/drawing/2014/main" id="{4FAFC3F5-C922-4842-8AB3-D2FF95748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559324" y="4869160"/>
            <a:ext cx="3584675" cy="1988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107797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9D029940-2F41-4E17-A40A-E2FBAE05DD2B}"/>
              </a:ext>
            </a:extLst>
          </p:cNvPr>
          <p:cNvSpPr txBox="1"/>
          <p:nvPr/>
        </p:nvSpPr>
        <p:spPr>
          <a:xfrm>
            <a:off x="0" y="0"/>
            <a:ext cx="9144000" cy="507831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it-IT" sz="3600" dirty="0">
              <a:ln w="19050">
                <a:noFill/>
              </a:ln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dirty="0">
                <a:ln w="19050">
                  <a:noFill/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13ª STAZIONE </a:t>
            </a:r>
          </a:p>
          <a:p>
            <a:pPr algn="ctr"/>
            <a:endParaRPr lang="it-IT" sz="3600" dirty="0">
              <a:ln w="19050">
                <a:noFill/>
              </a:ln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endParaRPr lang="it-IT" sz="3600" dirty="0">
              <a:ln w="19050">
                <a:noFill/>
              </a:ln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b="1" i="1" dirty="0">
                <a:ln w="19050">
                  <a:solidFill>
                    <a:srgbClr val="00B0F0"/>
                  </a:solidFill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GESÙ DEPOSTO DALLA CROCE</a:t>
            </a:r>
            <a:endParaRPr lang="it-IT" sz="36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endParaRPr lang="it-IT" sz="36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99FF66"/>
                </a:solidFill>
                <a:latin typeface="Bookman Old Style" panose="02050604050505020204" pitchFamily="18" charset="0"/>
              </a:rPr>
              <a:t>Ti adoriamo, o Cristo e ti benediciamo.</a:t>
            </a:r>
          </a:p>
          <a:p>
            <a:pPr algn="ctr"/>
            <a:r>
              <a:rPr lang="it-IT" sz="36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Perché con la tua santa croce </a:t>
            </a:r>
          </a:p>
          <a:p>
            <a:pPr algn="ctr"/>
            <a:r>
              <a:rPr lang="it-IT" sz="36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hai redento il mondo.</a:t>
            </a:r>
            <a:endParaRPr lang="it-IT" sz="3600" b="1" i="1" dirty="0">
              <a:solidFill>
                <a:srgbClr val="99FF66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72674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1593F6-8389-4897-97A3-517F83A0399D}"/>
              </a:ext>
            </a:extLst>
          </p:cNvPr>
          <p:cNvSpPr txBox="1"/>
          <p:nvPr/>
        </p:nvSpPr>
        <p:spPr>
          <a:xfrm>
            <a:off x="0" y="889844"/>
            <a:ext cx="9144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Dal Vangelo secondo Matteo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“Il centurione e quelli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che con lui facevano la guardia a Gesù,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sentito il terremoto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e visto quel che succedeva,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furono presi da grande timore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e dicevano: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“Davvero costui era Figlio di Dio!”. </a:t>
            </a:r>
          </a:p>
        </p:txBody>
      </p:sp>
    </p:spTree>
    <p:extLst>
      <p:ext uri="{BB962C8B-B14F-4D97-AF65-F5344CB8AC3E}">
        <p14:creationId xmlns:p14="http://schemas.microsoft.com/office/powerpoint/2010/main" val="36964370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1593F6-8389-4897-97A3-517F83A0399D}"/>
              </a:ext>
            </a:extLst>
          </p:cNvPr>
          <p:cNvSpPr txBox="1"/>
          <p:nvPr/>
        </p:nvSpPr>
        <p:spPr>
          <a:xfrm>
            <a:off x="0" y="2274838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C’erano là anche molte donne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che stavano a osservare da lontano;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esse avevano seguito Gesù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dalla Galilea per servirlo”.</a:t>
            </a:r>
          </a:p>
        </p:txBody>
      </p:sp>
    </p:spTree>
    <p:extLst>
      <p:ext uri="{BB962C8B-B14F-4D97-AF65-F5344CB8AC3E}">
        <p14:creationId xmlns:p14="http://schemas.microsoft.com/office/powerpoint/2010/main" val="257676841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La Pietà Bandini di Michelangelo restaurata si può ammirare quasi fino a  toccarla - Vivo Umbria">
            <a:extLst>
              <a:ext uri="{FF2B5EF4-FFF2-40B4-BE49-F238E27FC236}">
                <a16:creationId xmlns:a16="http://schemas.microsoft.com/office/drawing/2014/main" id="{88B07AFB-338F-4607-8BB1-330D818EE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138" y="0"/>
            <a:ext cx="4657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813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1593F6-8389-4897-97A3-517F83A0399D}"/>
              </a:ext>
            </a:extLst>
          </p:cNvPr>
          <p:cNvSpPr txBox="1"/>
          <p:nvPr/>
        </p:nvSpPr>
        <p:spPr>
          <a:xfrm>
            <a:off x="0" y="335846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Dal Vangelo secondo Giovanni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Come dunque i capi dei sacerdoti e le guardie lo ebbero visto, gridarono: «Crocifiggilo, crocifiggilo!»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Pilato disse loro: «Prendetelo voi e crocifiggetelo; perché io non trovo in lui alcuna colpa».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I Giudei gli risposero: «Noi abbiamo una legge, e secondo questa legge egli deve morire, perché si è fatto Figlio di Dio».</a:t>
            </a:r>
          </a:p>
        </p:txBody>
      </p:sp>
    </p:spTree>
    <p:extLst>
      <p:ext uri="{BB962C8B-B14F-4D97-AF65-F5344CB8AC3E}">
        <p14:creationId xmlns:p14="http://schemas.microsoft.com/office/powerpoint/2010/main" val="398375105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AE2C08D-97CC-453F-9A72-682070D303F3}"/>
              </a:ext>
            </a:extLst>
          </p:cNvPr>
          <p:cNvSpPr txBox="1"/>
          <p:nvPr/>
        </p:nvSpPr>
        <p:spPr>
          <a:xfrm>
            <a:off x="0" y="889844"/>
            <a:ext cx="9144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Non si è mai totalmente soli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quando si muore per amore.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È stata questa la morte di Gesù.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Lui che non ha fatto della sua vita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un “tesoro geloso”,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ma l’ha totalmente condivisa,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spezzata. </a:t>
            </a:r>
          </a:p>
        </p:txBody>
      </p:sp>
    </p:spTree>
    <p:extLst>
      <p:ext uri="{BB962C8B-B14F-4D97-AF65-F5344CB8AC3E}">
        <p14:creationId xmlns:p14="http://schemas.microsoft.com/office/powerpoint/2010/main" val="401004262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AE2C08D-97CC-453F-9A72-682070D303F3}"/>
              </a:ext>
            </a:extLst>
          </p:cNvPr>
          <p:cNvSpPr txBox="1"/>
          <p:nvPr/>
        </p:nvSpPr>
        <p:spPr>
          <a:xfrm>
            <a:off x="0" y="2274838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Per questo viene deposto dalla croce … per fare di sé stesso un seme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che, se non muore, rimane solo,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ma se muore porta molto frutto. </a:t>
            </a:r>
          </a:p>
        </p:txBody>
      </p:sp>
    </p:spTree>
    <p:extLst>
      <p:ext uri="{BB962C8B-B14F-4D97-AF65-F5344CB8AC3E}">
        <p14:creationId xmlns:p14="http://schemas.microsoft.com/office/powerpoint/2010/main" val="212081584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AE2C08D-97CC-453F-9A72-682070D303F3}"/>
              </a:ext>
            </a:extLst>
          </p:cNvPr>
          <p:cNvSpPr txBox="1"/>
          <p:nvPr/>
        </p:nvSpPr>
        <p:spPr>
          <a:xfrm>
            <a:off x="0" y="58847"/>
            <a:ext cx="9144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Quante vite di donne e uomini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sono state così.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Hanno interpretato fino in fondo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questa unica Vita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che è diventata la loro.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Non si sono tirati indietro.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Sono rimasti.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E dal loro dolore, dal loro impegno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sono germinate comunità di testimoni. </a:t>
            </a:r>
          </a:p>
        </p:txBody>
      </p:sp>
    </p:spTree>
    <p:extLst>
      <p:ext uri="{BB962C8B-B14F-4D97-AF65-F5344CB8AC3E}">
        <p14:creationId xmlns:p14="http://schemas.microsoft.com/office/powerpoint/2010/main" val="15038169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B17F599-28E5-4432-ACA7-39A94864C59A}"/>
              </a:ext>
            </a:extLst>
          </p:cNvPr>
          <p:cNvSpPr txBox="1"/>
          <p:nvPr/>
        </p:nvSpPr>
        <p:spPr>
          <a:xfrm>
            <a:off x="0" y="0"/>
            <a:ext cx="9144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RESPONSORIO</a:t>
            </a:r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</a:p>
          <a:p>
            <a:pPr algn="ctr"/>
            <a:endParaRPr lang="it-IT" sz="36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Insegnaci a fare della nostra vita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un dono per i fratelli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66FFFF"/>
                </a:solidFill>
                <a:latin typeface="Bookman Old Style" panose="02050604050505020204" pitchFamily="18" charset="0"/>
              </a:rPr>
              <a:t>Quando vogliamo scappare dalla sofferenza o dalle difficoltà </a:t>
            </a:r>
          </a:p>
          <a:p>
            <a:pPr algn="ctr"/>
            <a:endParaRPr lang="it-IT" sz="3600" i="1" dirty="0">
              <a:solidFill>
                <a:srgbClr val="66FFFF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66FFFF"/>
                </a:solidFill>
                <a:latin typeface="Bookman Old Style" panose="02050604050505020204" pitchFamily="18" charset="0"/>
              </a:rPr>
              <a:t>Quando pensiamo solo a noi stessi </a:t>
            </a:r>
          </a:p>
          <a:p>
            <a:pPr algn="ctr"/>
            <a:endParaRPr lang="it-IT" sz="3600" i="1" dirty="0">
              <a:solidFill>
                <a:srgbClr val="66FFFF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66FFFF"/>
                </a:solidFill>
                <a:latin typeface="Bookman Old Style" panose="02050604050505020204" pitchFamily="18" charset="0"/>
              </a:rPr>
              <a:t>Quando ci rendiamo spettatori inattivi del mondo </a:t>
            </a:r>
          </a:p>
        </p:txBody>
      </p:sp>
    </p:spTree>
    <p:extLst>
      <p:ext uri="{BB962C8B-B14F-4D97-AF65-F5344CB8AC3E}">
        <p14:creationId xmlns:p14="http://schemas.microsoft.com/office/powerpoint/2010/main" val="68025220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414D6F2-4F72-4800-8B9A-F67EA3213705}"/>
              </a:ext>
            </a:extLst>
          </p:cNvPr>
          <p:cNvSpPr txBox="1"/>
          <p:nvPr/>
        </p:nvSpPr>
        <p:spPr>
          <a:xfrm>
            <a:off x="0" y="335846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Dio e Padre nostro,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ai piedi della croce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abbiamo imparato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che Tu sei amore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e che noi ne siamo il frutto. </a:t>
            </a:r>
          </a:p>
          <a:p>
            <a:pPr algn="ctr"/>
            <a:endParaRPr lang="it-IT" sz="3600" b="1" dirty="0">
              <a:ln w="12700">
                <a:solidFill>
                  <a:schemeClr val="bg1"/>
                </a:solidFill>
              </a:ln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Manda il tuo Spirito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che ci renda capaci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di custodire e di condividere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questa verità essenziale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della tua e della nostra vita. </a:t>
            </a:r>
          </a:p>
        </p:txBody>
      </p:sp>
    </p:spTree>
    <p:extLst>
      <p:ext uri="{BB962C8B-B14F-4D97-AF65-F5344CB8AC3E}">
        <p14:creationId xmlns:p14="http://schemas.microsoft.com/office/powerpoint/2010/main" val="124340405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414D6F2-4F72-4800-8B9A-F67EA3213705}"/>
              </a:ext>
            </a:extLst>
          </p:cNvPr>
          <p:cNvSpPr txBox="1"/>
          <p:nvPr/>
        </p:nvSpPr>
        <p:spPr>
          <a:xfrm>
            <a:off x="0" y="1997839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Aiutaci a contrastare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la nostra tiepidezza,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perché la tua verità si diffonda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e gli uomini e le donne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abbiano vita in abbondanza.</a:t>
            </a:r>
          </a:p>
        </p:txBody>
      </p:sp>
    </p:spTree>
    <p:extLst>
      <p:ext uri="{BB962C8B-B14F-4D97-AF65-F5344CB8AC3E}">
        <p14:creationId xmlns:p14="http://schemas.microsoft.com/office/powerpoint/2010/main" val="281555754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E4625F6-B287-4B95-B334-225D91835009}"/>
              </a:ext>
            </a:extLst>
          </p:cNvPr>
          <p:cNvSpPr txBox="1"/>
          <p:nvPr/>
        </p:nvSpPr>
        <p:spPr>
          <a:xfrm>
            <a:off x="0" y="2028617"/>
            <a:ext cx="9144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Ti saluto, o Croce santa </a:t>
            </a:r>
          </a:p>
          <a:p>
            <a:pPr algn="ctr"/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che portasti il Redentor; </a:t>
            </a:r>
          </a:p>
          <a:p>
            <a:pPr algn="ctr"/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gloria, lode, </a:t>
            </a:r>
            <a:r>
              <a:rPr lang="it-IT" sz="4400" b="1" i="1" dirty="0" err="1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onor</a:t>
            </a:r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 ti canta </a:t>
            </a:r>
          </a:p>
          <a:p>
            <a:pPr algn="ctr"/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ogni lingua ed ogni cuor.</a:t>
            </a:r>
          </a:p>
        </p:txBody>
      </p:sp>
      <p:pic>
        <p:nvPicPr>
          <p:cNvPr id="3" name="Picture 2" descr="Nota Musicale a 256x256 pixel">
            <a:extLst>
              <a:ext uri="{FF2B5EF4-FFF2-40B4-BE49-F238E27FC236}">
                <a16:creationId xmlns:a16="http://schemas.microsoft.com/office/drawing/2014/main" id="{B3F7E7EB-0922-4EAC-B69D-A32A68A3E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FF00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0"/>
            <a:ext cx="1484784" cy="1484784"/>
          </a:xfrm>
          <a:prstGeom prst="rect">
            <a:avLst/>
          </a:prstGeom>
          <a:noFill/>
        </p:spPr>
      </p:pic>
      <p:pic>
        <p:nvPicPr>
          <p:cNvPr id="4" name="Picture 2" descr="http://t3.gstatic.com/images?q=tbn:ANd9GcTbsdjGR0rThVeoH6OtymRGAGsO2Q3kIoYeXoWFkkbEyilK0HeOzQ">
            <a:extLst>
              <a:ext uri="{FF2B5EF4-FFF2-40B4-BE49-F238E27FC236}">
                <a16:creationId xmlns:a16="http://schemas.microsoft.com/office/drawing/2014/main" id="{4FAFC3F5-C922-4842-8AB3-D2FF95748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559324" y="4869160"/>
            <a:ext cx="3584675" cy="1988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984687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9D029940-2F41-4E17-A40A-E2FBAE05DD2B}"/>
              </a:ext>
            </a:extLst>
          </p:cNvPr>
          <p:cNvSpPr txBox="1"/>
          <p:nvPr/>
        </p:nvSpPr>
        <p:spPr>
          <a:xfrm>
            <a:off x="0" y="0"/>
            <a:ext cx="9143999" cy="507831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it-IT" sz="3600" dirty="0">
              <a:ln w="19050">
                <a:noFill/>
              </a:ln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dirty="0">
                <a:ln w="19050">
                  <a:noFill/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14ª STAZIONE </a:t>
            </a:r>
          </a:p>
          <a:p>
            <a:pPr algn="ctr"/>
            <a:endParaRPr lang="it-IT" sz="3600" dirty="0">
              <a:ln w="19050">
                <a:noFill/>
              </a:ln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endParaRPr lang="it-IT" sz="3600" dirty="0">
              <a:ln w="19050">
                <a:noFill/>
              </a:ln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b="1" i="1" dirty="0">
                <a:ln w="19050">
                  <a:solidFill>
                    <a:srgbClr val="00B0F0"/>
                  </a:solidFill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GESÙ È DEPOSTO NEL SEPOLCRO </a:t>
            </a:r>
          </a:p>
          <a:p>
            <a:pPr algn="ctr"/>
            <a:endParaRPr lang="it-IT" sz="36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99FF66"/>
                </a:solidFill>
                <a:latin typeface="Bookman Old Style" panose="02050604050505020204" pitchFamily="18" charset="0"/>
              </a:rPr>
              <a:t>Ti adoriamo, o Cristo e ti benediciamo.</a:t>
            </a:r>
          </a:p>
          <a:p>
            <a:pPr algn="ctr"/>
            <a:r>
              <a:rPr lang="it-IT" sz="36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Perché con la tua santa croce </a:t>
            </a:r>
          </a:p>
          <a:p>
            <a:pPr algn="ctr"/>
            <a:r>
              <a:rPr lang="it-IT" sz="36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hai redento il mondo.</a:t>
            </a:r>
            <a:endParaRPr lang="it-IT" sz="3600" b="1" i="1" dirty="0">
              <a:solidFill>
                <a:srgbClr val="99FF66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321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1593F6-8389-4897-97A3-517F83A0399D}"/>
              </a:ext>
            </a:extLst>
          </p:cNvPr>
          <p:cNvSpPr txBox="1"/>
          <p:nvPr/>
        </p:nvSpPr>
        <p:spPr>
          <a:xfrm>
            <a:off x="0" y="335846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Dal Vangelo secondo Matteo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“Giuseppe, preso il corpo di Gesù, lo avvolse in un candido lenzuolo e lo depose nella sua tomba nuova, che si era fatta scavare nella roccia; rotolata poi una gran pietra sulla porta del sepolcro, se ne andò.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Erano lì, davanti al sepolcro, Maria di </a:t>
            </a:r>
            <a:r>
              <a:rPr lang="it-IT" sz="3600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Màgdala</a:t>
            </a:r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e l’altra Maria”.</a:t>
            </a:r>
          </a:p>
        </p:txBody>
      </p:sp>
    </p:spTree>
    <p:extLst>
      <p:ext uri="{BB962C8B-B14F-4D97-AF65-F5344CB8AC3E}">
        <p14:creationId xmlns:p14="http://schemas.microsoft.com/office/powerpoint/2010/main" val="196352000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undefined">
            <a:extLst>
              <a:ext uri="{FF2B5EF4-FFF2-40B4-BE49-F238E27FC236}">
                <a16:creationId xmlns:a16="http://schemas.microsoft.com/office/drawing/2014/main" id="{1FDB9E38-83FC-473C-8373-90CD0B32F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5475"/>
            <a:ext cx="9144000" cy="560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015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esù condannato a morte, processo illegale - Vittoriano Zanolli">
            <a:extLst>
              <a:ext uri="{FF2B5EF4-FFF2-40B4-BE49-F238E27FC236}">
                <a16:creationId xmlns:a16="http://schemas.microsoft.com/office/drawing/2014/main" id="{C7B5F55C-E42C-433D-8926-C50D928EC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"/>
            <a:ext cx="9144000" cy="562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83836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AE2C08D-97CC-453F-9A72-682070D303F3}"/>
              </a:ext>
            </a:extLst>
          </p:cNvPr>
          <p:cNvSpPr txBox="1"/>
          <p:nvPr/>
        </p:nvSpPr>
        <p:spPr>
          <a:xfrm>
            <a:off x="0" y="335846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Tutto è compiuto perché tutto inizia.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Non ci sono pietre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che lo possano segregare.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La risurrezione, la Pasqua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è il destino, suo, ma anche nostro,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quello di tutti, del mondo intero.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Sarà questo il messaggio delle donne.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Sarà questo il messaggio dei discepoli. </a:t>
            </a:r>
          </a:p>
        </p:txBody>
      </p:sp>
    </p:spTree>
    <p:extLst>
      <p:ext uri="{BB962C8B-B14F-4D97-AF65-F5344CB8AC3E}">
        <p14:creationId xmlns:p14="http://schemas.microsoft.com/office/powerpoint/2010/main" val="106666591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AE2C08D-97CC-453F-9A72-682070D303F3}"/>
              </a:ext>
            </a:extLst>
          </p:cNvPr>
          <p:cNvSpPr txBox="1"/>
          <p:nvPr/>
        </p:nvSpPr>
        <p:spPr>
          <a:xfrm>
            <a:off x="0" y="612845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Un annuncio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che non è rimasto ostaggio di parole,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ma che ha intriso vite.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Vite insaporite.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Vite da mangiare.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Un pasto, dunque, è la testimonianza.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Un pasto sacro in cui la Vita si comunica nel dono che ciascuno fa della sua. </a:t>
            </a:r>
          </a:p>
        </p:txBody>
      </p:sp>
    </p:spTree>
    <p:extLst>
      <p:ext uri="{BB962C8B-B14F-4D97-AF65-F5344CB8AC3E}">
        <p14:creationId xmlns:p14="http://schemas.microsoft.com/office/powerpoint/2010/main" val="377420761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B17F599-28E5-4432-ACA7-39A94864C59A}"/>
              </a:ext>
            </a:extLst>
          </p:cNvPr>
          <p:cNvSpPr txBox="1"/>
          <p:nvPr/>
        </p:nvSpPr>
        <p:spPr>
          <a:xfrm>
            <a:off x="0" y="0"/>
            <a:ext cx="91440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RESPONSORIO</a:t>
            </a:r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</a:p>
          <a:p>
            <a:pPr algn="ctr"/>
            <a:endParaRPr lang="it-IT" sz="36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Rendici testimoni, Signore,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della vera Pasqua</a:t>
            </a:r>
          </a:p>
          <a:p>
            <a:pPr algn="ctr"/>
            <a:endParaRPr lang="it-IT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66FFFF"/>
                </a:solidFill>
                <a:latin typeface="Bookman Old Style" panose="02050604050505020204" pitchFamily="18" charset="0"/>
              </a:rPr>
              <a:t>Quando non comprendiamo fino in fondo quello che Tu fai per noi </a:t>
            </a:r>
          </a:p>
          <a:p>
            <a:pPr algn="ctr"/>
            <a:endParaRPr lang="it-IT" i="1" dirty="0">
              <a:solidFill>
                <a:srgbClr val="66FFFF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66FFFF"/>
                </a:solidFill>
                <a:latin typeface="Bookman Old Style" panose="02050604050505020204" pitchFamily="18" charset="0"/>
              </a:rPr>
              <a:t>Quando Ti offri a noi, particolarmente nell’Eucaristia </a:t>
            </a:r>
          </a:p>
          <a:p>
            <a:pPr algn="ctr"/>
            <a:endParaRPr lang="it-IT" i="1" dirty="0">
              <a:solidFill>
                <a:srgbClr val="66FFFF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66FFFF"/>
                </a:solidFill>
                <a:latin typeface="Bookman Old Style" panose="02050604050505020204" pitchFamily="18" charset="0"/>
              </a:rPr>
              <a:t>Quando ci inviti a seguirti sulle strade della vita </a:t>
            </a:r>
          </a:p>
        </p:txBody>
      </p:sp>
    </p:spTree>
    <p:extLst>
      <p:ext uri="{BB962C8B-B14F-4D97-AF65-F5344CB8AC3E}">
        <p14:creationId xmlns:p14="http://schemas.microsoft.com/office/powerpoint/2010/main" val="156838978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414D6F2-4F72-4800-8B9A-F67EA3213705}"/>
              </a:ext>
            </a:extLst>
          </p:cNvPr>
          <p:cNvSpPr txBox="1"/>
          <p:nvPr/>
        </p:nvSpPr>
        <p:spPr>
          <a:xfrm>
            <a:off x="0" y="1166843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Ci affidiamo a Te, Signore,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Dio della speranza. </a:t>
            </a:r>
          </a:p>
          <a:p>
            <a:pPr algn="ctr"/>
            <a:endParaRPr lang="it-IT" sz="3600" b="1" dirty="0">
              <a:ln w="12700">
                <a:solidFill>
                  <a:schemeClr val="bg1"/>
                </a:solidFill>
              </a:ln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Affidiamo la nostra fede incerta,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il nostro amore tiepido,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perché Tu li irrobustisca,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rendendoli annuncio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di una umanità rinnovata. </a:t>
            </a:r>
          </a:p>
        </p:txBody>
      </p:sp>
    </p:spTree>
    <p:extLst>
      <p:ext uri="{BB962C8B-B14F-4D97-AF65-F5344CB8AC3E}">
        <p14:creationId xmlns:p14="http://schemas.microsoft.com/office/powerpoint/2010/main" val="260467447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414D6F2-4F72-4800-8B9A-F67EA3213705}"/>
              </a:ext>
            </a:extLst>
          </p:cNvPr>
          <p:cNvSpPr txBox="1"/>
          <p:nvPr/>
        </p:nvSpPr>
        <p:spPr>
          <a:xfrm>
            <a:off x="0" y="889844"/>
            <a:ext cx="9144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L’esempio di tanti cristiani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ci invita a prendere il largo,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ad abbandonare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i nostri “luoghi di conforto”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per solcare il mare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promettente e insidioso della vita,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sapendo che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la “Terra Santa esiste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e che l’Amore perfetto esiste”. </a:t>
            </a:r>
          </a:p>
        </p:txBody>
      </p:sp>
    </p:spTree>
    <p:extLst>
      <p:ext uri="{BB962C8B-B14F-4D97-AF65-F5344CB8AC3E}">
        <p14:creationId xmlns:p14="http://schemas.microsoft.com/office/powerpoint/2010/main" val="231851346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414D6F2-4F72-4800-8B9A-F67EA3213705}"/>
              </a:ext>
            </a:extLst>
          </p:cNvPr>
          <p:cNvSpPr txBox="1"/>
          <p:nvPr/>
        </p:nvSpPr>
        <p:spPr>
          <a:xfrm>
            <a:off x="0" y="1997839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Una Terra e un Amore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di cui ci hai fatto dono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nella tua croce e risurrezione,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invitandoci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a farli fruttificare.</a:t>
            </a:r>
          </a:p>
        </p:txBody>
      </p:sp>
    </p:spTree>
    <p:extLst>
      <p:ext uri="{BB962C8B-B14F-4D97-AF65-F5344CB8AC3E}">
        <p14:creationId xmlns:p14="http://schemas.microsoft.com/office/powerpoint/2010/main" val="61862008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79B1012-4D92-4623-BBD5-51CDFD9E262B}"/>
              </a:ext>
            </a:extLst>
          </p:cNvPr>
          <p:cNvSpPr txBox="1"/>
          <p:nvPr/>
        </p:nvSpPr>
        <p:spPr>
          <a:xfrm>
            <a:off x="0" y="889844"/>
            <a:ext cx="9144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Cristo ci ha riconciliati nella sua morte per presentarci a sé santi e irreprensibili.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Noi ti preghiamo, Signore.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Hai proclamato beati i perseguitati per il tuo Nome: sostieni e rallegra i cristiani osteggiati nel mondo.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Noi ti preghiamo, Signore. </a:t>
            </a:r>
          </a:p>
        </p:txBody>
      </p:sp>
    </p:spTree>
    <p:extLst>
      <p:ext uri="{BB962C8B-B14F-4D97-AF65-F5344CB8AC3E}">
        <p14:creationId xmlns:p14="http://schemas.microsoft.com/office/powerpoint/2010/main" val="21514019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26B56E2-F495-4264-BA83-D0DB396A6900}"/>
              </a:ext>
            </a:extLst>
          </p:cNvPr>
          <p:cNvSpPr txBox="1"/>
          <p:nvPr/>
        </p:nvSpPr>
        <p:spPr>
          <a:xfrm>
            <a:off x="0" y="612845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Hai mandato i tuoi discepoli come pecore in mezzo ai lupi</a:t>
            </a:r>
            <a:r>
              <a:rPr lang="it-IT" sz="3600" i="1">
                <a:solidFill>
                  <a:srgbClr val="FFFF00"/>
                </a:solidFill>
                <a:latin typeface="Bookman Old Style" panose="02050604050505020204" pitchFamily="18" charset="0"/>
              </a:rPr>
              <a:t>: fa’ </a:t>
            </a:r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che le tue pecore siano pacifiche e resta sempre il loro pastore.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Noi ti preghiamo, Signore. </a:t>
            </a:r>
          </a:p>
          <a:p>
            <a:pPr algn="ctr"/>
            <a:endParaRPr lang="it-IT" sz="3600" b="1" dirty="0">
              <a:ln w="12700">
                <a:solidFill>
                  <a:schemeClr val="bg1"/>
                </a:solidFill>
              </a:ln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Hai profetizzato ai tuoi inviati la persecuzione: mantieni la Chiesa vigilante e preparata per la prova.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Noi ti preghiamo, Signore. </a:t>
            </a:r>
          </a:p>
        </p:txBody>
      </p:sp>
    </p:spTree>
    <p:extLst>
      <p:ext uri="{BB962C8B-B14F-4D97-AF65-F5344CB8AC3E}">
        <p14:creationId xmlns:p14="http://schemas.microsoft.com/office/powerpoint/2010/main" val="256498109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8B23685-0B39-47DE-AF88-2EA83EE2CFE9}"/>
              </a:ext>
            </a:extLst>
          </p:cNvPr>
          <p:cNvSpPr txBox="1"/>
          <p:nvPr/>
        </p:nvSpPr>
        <p:spPr>
          <a:xfrm>
            <a:off x="0" y="889844"/>
            <a:ext cx="9144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Hai ispirato la difesa ai tuoi discepoli: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manda il tuo Spirito su chi è oltraggiato per te.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Noi ti preghiamo, Signore.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Hai chiesto ai tuoi discepoli di amare i nemici</a:t>
            </a:r>
            <a:r>
              <a:rPr lang="it-IT" sz="3600" i="1">
                <a:solidFill>
                  <a:srgbClr val="FFFF00"/>
                </a:solidFill>
                <a:latin typeface="Bookman Old Style" panose="02050604050505020204" pitchFamily="18" charset="0"/>
              </a:rPr>
              <a:t>: fa’ </a:t>
            </a:r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che i credenti in te preghino per i loro persecutori.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Noi ti preghiamo, Signore. </a:t>
            </a:r>
          </a:p>
        </p:txBody>
      </p:sp>
    </p:spTree>
    <p:extLst>
      <p:ext uri="{BB962C8B-B14F-4D97-AF65-F5344CB8AC3E}">
        <p14:creationId xmlns:p14="http://schemas.microsoft.com/office/powerpoint/2010/main" val="343912578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89FD0B1-C4F6-4C0A-B4BD-DB6C2DAB4A0A}"/>
              </a:ext>
            </a:extLst>
          </p:cNvPr>
          <p:cNvSpPr txBox="1"/>
          <p:nvPr/>
        </p:nvSpPr>
        <p:spPr>
          <a:xfrm>
            <a:off x="0" y="1166843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Hai rivelato che il chicco di grano se muore dà frutto: aiutaci ad accettare gioiosamente di morire per te.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Noi ti preghiamo, Signore. </a:t>
            </a:r>
          </a:p>
          <a:p>
            <a:pPr algn="ctr"/>
            <a:endParaRPr lang="it-IT" sz="3600" b="1" dirty="0">
              <a:ln w="12700">
                <a:solidFill>
                  <a:schemeClr val="bg1"/>
                </a:solidFill>
              </a:ln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Preghiamo insieme: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PADRE NOSTRO… </a:t>
            </a:r>
          </a:p>
        </p:txBody>
      </p:sp>
    </p:spTree>
    <p:extLst>
      <p:ext uri="{BB962C8B-B14F-4D97-AF65-F5344CB8AC3E}">
        <p14:creationId xmlns:p14="http://schemas.microsoft.com/office/powerpoint/2010/main" val="748765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AE2C08D-97CC-453F-9A72-682070D303F3}"/>
              </a:ext>
            </a:extLst>
          </p:cNvPr>
          <p:cNvSpPr txBox="1"/>
          <p:nvPr/>
        </p:nvSpPr>
        <p:spPr>
          <a:xfrm>
            <a:off x="0" y="889844"/>
            <a:ext cx="9144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La domanda “Cristo o Barabba?”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ci interroga continuamente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sulle nostre scelte morali.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In ogni istante della nostra vita, siamo di fronte a un bivio: scegliere la via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della verità, della bontà e della giustizia,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o cedere alla tentazione del male, dell’egoismo e del la falsità. </a:t>
            </a:r>
          </a:p>
        </p:txBody>
      </p:sp>
    </p:spTree>
    <p:extLst>
      <p:ext uri="{BB962C8B-B14F-4D97-AF65-F5344CB8AC3E}">
        <p14:creationId xmlns:p14="http://schemas.microsoft.com/office/powerpoint/2010/main" val="245459920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8F7D9852-E02C-408A-A98D-2F6B7CF3BE8E}"/>
              </a:ext>
            </a:extLst>
          </p:cNvPr>
          <p:cNvSpPr txBox="1"/>
          <p:nvPr/>
        </p:nvSpPr>
        <p:spPr>
          <a:xfrm>
            <a:off x="0" y="335846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Il Signore sia con voi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E con il tuo spirito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Dio, che nella passione del suo Figlio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ha sconfitto la morte,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vi conceda di seguirlo con fede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sulla via della croce,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per entrare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nella gloria della risurrezione.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Per Cristo nostro Signore.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Amen</a:t>
            </a:r>
          </a:p>
        </p:txBody>
      </p:sp>
    </p:spTree>
    <p:extLst>
      <p:ext uri="{BB962C8B-B14F-4D97-AF65-F5344CB8AC3E}">
        <p14:creationId xmlns:p14="http://schemas.microsoft.com/office/powerpoint/2010/main" val="301732565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8F7D9852-E02C-408A-A98D-2F6B7CF3BE8E}"/>
              </a:ext>
            </a:extLst>
          </p:cNvPr>
          <p:cNvSpPr txBox="1"/>
          <p:nvPr/>
        </p:nvSpPr>
        <p:spPr>
          <a:xfrm>
            <a:off x="0" y="335845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E la benedizione di Dio onnipotente,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Padre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e Figlio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e Spirito Santo,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discenda su di voi,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e con voi rimanga sempre.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Amen</a:t>
            </a:r>
            <a:endParaRPr lang="it-IT" sz="36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Viviamo in pace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Rendiamo grazie a Dio </a:t>
            </a:r>
          </a:p>
        </p:txBody>
      </p:sp>
      <p:pic>
        <p:nvPicPr>
          <p:cNvPr id="4" name="Picture 4" descr="Immagini di Croce png - Download gratuiti su Freepik">
            <a:extLst>
              <a:ext uri="{FF2B5EF4-FFF2-40B4-BE49-F238E27FC236}">
                <a16:creationId xmlns:a16="http://schemas.microsoft.com/office/drawing/2014/main" id="{8D10D7F0-8F01-4E9C-9473-D8D3DA80C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554" y="1425388"/>
            <a:ext cx="1734671" cy="173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66424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0"/>
            <a:ext cx="9144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4000" i="1" dirty="0">
                <a:solidFill>
                  <a:srgbClr val="99FF66"/>
                </a:solidFill>
                <a:latin typeface="Bookman Old Style" panose="02050604050505020204" pitchFamily="18" charset="0"/>
              </a:rPr>
              <a:t>Se Tu m’accogli, Padre buono, </a:t>
            </a:r>
          </a:p>
          <a:p>
            <a:pPr algn="just"/>
            <a:r>
              <a:rPr lang="it-IT" sz="4000" i="1" dirty="0">
                <a:solidFill>
                  <a:srgbClr val="99FF66"/>
                </a:solidFill>
                <a:latin typeface="Bookman Old Style" panose="02050604050505020204" pitchFamily="18" charset="0"/>
              </a:rPr>
              <a:t>prima che venga sera,</a:t>
            </a:r>
          </a:p>
          <a:p>
            <a:pPr algn="just"/>
            <a:r>
              <a:rPr lang="it-IT" sz="4000" i="1" dirty="0">
                <a:solidFill>
                  <a:srgbClr val="99FF66"/>
                </a:solidFill>
                <a:latin typeface="Bookman Old Style" panose="02050604050505020204" pitchFamily="18" charset="0"/>
              </a:rPr>
              <a:t>se Tu mi doni il tuo perdono </a:t>
            </a:r>
          </a:p>
          <a:p>
            <a:pPr algn="just"/>
            <a:r>
              <a:rPr lang="it-IT" sz="4000" i="1" dirty="0">
                <a:solidFill>
                  <a:srgbClr val="99FF66"/>
                </a:solidFill>
                <a:latin typeface="Bookman Old Style" panose="02050604050505020204" pitchFamily="18" charset="0"/>
              </a:rPr>
              <a:t>avrò la pace vera:</a:t>
            </a:r>
          </a:p>
          <a:p>
            <a:pPr algn="just"/>
            <a:endParaRPr lang="it-IT" sz="4000" i="1" dirty="0">
              <a:solidFill>
                <a:srgbClr val="99FF66"/>
              </a:solidFill>
              <a:latin typeface="Bookman Old Style" panose="02050604050505020204" pitchFamily="18" charset="0"/>
            </a:endParaRPr>
          </a:p>
          <a:p>
            <a:pPr lvl="1" algn="just"/>
            <a:r>
              <a:rPr lang="it-IT" sz="40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ti chiamerò mio Salvatore </a:t>
            </a:r>
          </a:p>
          <a:p>
            <a:pPr lvl="1" algn="just"/>
            <a:r>
              <a:rPr lang="it-IT" sz="40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e tornerò, Gesù con Te.</a:t>
            </a:r>
          </a:p>
        </p:txBody>
      </p:sp>
      <p:pic>
        <p:nvPicPr>
          <p:cNvPr id="4" name="Picture 2" descr="http://t3.gstatic.com/images?q=tbn:ANd9GcTbsdjGR0rThVeoH6OtymRGAGsO2Q3kIoYeXoWFkkbEyilK0HeOzQ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FF00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2463198" y="4518000"/>
            <a:ext cx="4217604" cy="2340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0"/>
            <a:ext cx="9144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4000" i="1" dirty="0">
                <a:solidFill>
                  <a:srgbClr val="99FF66"/>
                </a:solidFill>
                <a:latin typeface="Bookman Old Style" panose="02050604050505020204" pitchFamily="18" charset="0"/>
              </a:rPr>
              <a:t>Se nell’angoscia più profonda, </a:t>
            </a:r>
          </a:p>
          <a:p>
            <a:pPr algn="just"/>
            <a:r>
              <a:rPr lang="it-IT" sz="4000" i="1" dirty="0">
                <a:solidFill>
                  <a:srgbClr val="99FF66"/>
                </a:solidFill>
                <a:latin typeface="Bookman Old Style" panose="02050604050505020204" pitchFamily="18" charset="0"/>
              </a:rPr>
              <a:t>quando il nemico assale,</a:t>
            </a:r>
          </a:p>
          <a:p>
            <a:pPr algn="just"/>
            <a:r>
              <a:rPr lang="it-IT" sz="4000" i="1" dirty="0">
                <a:solidFill>
                  <a:srgbClr val="99FF66"/>
                </a:solidFill>
                <a:latin typeface="Bookman Old Style" panose="02050604050505020204" pitchFamily="18" charset="0"/>
              </a:rPr>
              <a:t>se la tua grazia mi circonda, </a:t>
            </a:r>
          </a:p>
          <a:p>
            <a:pPr algn="just"/>
            <a:r>
              <a:rPr lang="it-IT" sz="4000" i="1" dirty="0">
                <a:solidFill>
                  <a:srgbClr val="99FF66"/>
                </a:solidFill>
                <a:latin typeface="Bookman Old Style" panose="02050604050505020204" pitchFamily="18" charset="0"/>
              </a:rPr>
              <a:t>non temerò alcun male:</a:t>
            </a:r>
          </a:p>
          <a:p>
            <a:pPr algn="just"/>
            <a:endParaRPr lang="it-IT" sz="4000" i="1" dirty="0">
              <a:solidFill>
                <a:srgbClr val="99FF66"/>
              </a:solidFill>
              <a:latin typeface="Bookman Old Style" panose="02050604050505020204" pitchFamily="18" charset="0"/>
            </a:endParaRPr>
          </a:p>
          <a:p>
            <a:pPr lvl="1" algn="just"/>
            <a:r>
              <a:rPr lang="it-IT" sz="40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t’invocherò, mio Redentore </a:t>
            </a:r>
          </a:p>
          <a:p>
            <a:pPr lvl="1" algn="just"/>
            <a:r>
              <a:rPr lang="it-IT" sz="40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e resterò sempre con Te. </a:t>
            </a:r>
          </a:p>
        </p:txBody>
      </p:sp>
      <p:pic>
        <p:nvPicPr>
          <p:cNvPr id="3" name="Picture 2" descr="http://t3.gstatic.com/images?q=tbn:ANd9GcTbsdjGR0rThVeoH6OtymRGAGsO2Q3kIoYeXoWFkkbEyilK0HeOzQ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FF00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2463198" y="4518000"/>
            <a:ext cx="4217604" cy="2340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AE2C08D-97CC-453F-9A72-682070D303F3}"/>
              </a:ext>
            </a:extLst>
          </p:cNvPr>
          <p:cNvSpPr txBox="1"/>
          <p:nvPr/>
        </p:nvSpPr>
        <p:spPr>
          <a:xfrm>
            <a:off x="0" y="58847"/>
            <a:ext cx="9144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Quel tribunale non è soltanto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un episodio storico, un fatto avvenuto nel passato, ma è un processo continuo che avviene dentro di noi.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Ogni volta che scegliamo l’indifferenza,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il risentimento o l’ingiustizia, stiamo,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in un certo senso, liberando Barabba.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La vera sfida è riconoscere la presenza di Cristo nel nostro cuore per sceglierlo in ogni istante della nostra vita.</a:t>
            </a:r>
          </a:p>
        </p:txBody>
      </p:sp>
    </p:spTree>
    <p:extLst>
      <p:ext uri="{BB962C8B-B14F-4D97-AF65-F5344CB8AC3E}">
        <p14:creationId xmlns:p14="http://schemas.microsoft.com/office/powerpoint/2010/main" val="4152797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B17F599-28E5-4432-ACA7-39A94864C59A}"/>
              </a:ext>
            </a:extLst>
          </p:cNvPr>
          <p:cNvSpPr txBox="1"/>
          <p:nvPr/>
        </p:nvSpPr>
        <p:spPr>
          <a:xfrm>
            <a:off x="0" y="0"/>
            <a:ext cx="9144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RESPONSORIO</a:t>
            </a:r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</a:p>
          <a:p>
            <a:pPr algn="ctr"/>
            <a:endParaRPr lang="it-IT" sz="36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Aiutaci, Gesù, a fare la scelta giusta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66FFFF"/>
                </a:solidFill>
                <a:latin typeface="Bookman Old Style" panose="02050604050505020204" pitchFamily="18" charset="0"/>
              </a:rPr>
              <a:t>Quando non abbiamo il coraggio di prendere decisioni </a:t>
            </a:r>
          </a:p>
          <a:p>
            <a:pPr algn="ctr"/>
            <a:endParaRPr lang="it-IT" sz="3600" i="1" dirty="0">
              <a:solidFill>
                <a:srgbClr val="66FFFF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66FFFF"/>
                </a:solidFill>
                <a:latin typeface="Bookman Old Style" panose="02050604050505020204" pitchFamily="18" charset="0"/>
              </a:rPr>
              <a:t>Quando dobbiamo affrontare delle situazioni difficili </a:t>
            </a:r>
          </a:p>
          <a:p>
            <a:pPr algn="ctr"/>
            <a:endParaRPr lang="it-IT" sz="3600" i="1" dirty="0">
              <a:solidFill>
                <a:srgbClr val="66FFFF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66FFFF"/>
                </a:solidFill>
                <a:latin typeface="Bookman Old Style" panose="02050604050505020204" pitchFamily="18" charset="0"/>
              </a:rPr>
              <a:t>Quando ci troviamo a scegliere fra noi stessi e gli altri </a:t>
            </a:r>
          </a:p>
        </p:txBody>
      </p:sp>
    </p:spTree>
    <p:extLst>
      <p:ext uri="{BB962C8B-B14F-4D97-AF65-F5344CB8AC3E}">
        <p14:creationId xmlns:p14="http://schemas.microsoft.com/office/powerpoint/2010/main" val="2355820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414D6F2-4F72-4800-8B9A-F67EA3213705}"/>
              </a:ext>
            </a:extLst>
          </p:cNvPr>
          <p:cNvSpPr txBox="1"/>
          <p:nvPr/>
        </p:nvSpPr>
        <p:spPr>
          <a:xfrm>
            <a:off x="0" y="335846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Signore Gesù,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davanti al tribunale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del mondo e del mio cuore,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aiutami a riconoscerti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come Verità e Vita. </a:t>
            </a:r>
          </a:p>
          <a:p>
            <a:pPr algn="ctr"/>
            <a:endParaRPr lang="it-IT" sz="3600" b="1" dirty="0">
              <a:ln w="12700">
                <a:solidFill>
                  <a:schemeClr val="bg1"/>
                </a:solidFill>
              </a:ln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Quando il rumore delle voci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mi spinge a scegliere Barabba,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donami il coraggio di scegliere Te,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di restare fedele al bene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anche quando costa.</a:t>
            </a:r>
          </a:p>
        </p:txBody>
      </p:sp>
    </p:spTree>
    <p:extLst>
      <p:ext uri="{BB962C8B-B14F-4D97-AF65-F5344CB8AC3E}">
        <p14:creationId xmlns:p14="http://schemas.microsoft.com/office/powerpoint/2010/main" val="2840287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E4625F6-B287-4B95-B334-225D91835009}"/>
              </a:ext>
            </a:extLst>
          </p:cNvPr>
          <p:cNvSpPr txBox="1"/>
          <p:nvPr/>
        </p:nvSpPr>
        <p:spPr>
          <a:xfrm>
            <a:off x="0" y="2028617"/>
            <a:ext cx="9144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Ti saluto, o Croce santa </a:t>
            </a:r>
          </a:p>
          <a:p>
            <a:pPr algn="ctr"/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che portasti il Redentor; </a:t>
            </a:r>
          </a:p>
          <a:p>
            <a:pPr algn="ctr"/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gloria, lode, </a:t>
            </a:r>
            <a:r>
              <a:rPr lang="it-IT" sz="4400" b="1" i="1" dirty="0" err="1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onor</a:t>
            </a:r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 ti canta </a:t>
            </a:r>
          </a:p>
          <a:p>
            <a:pPr algn="ctr"/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ogni lingua ed ogni cuor.</a:t>
            </a:r>
          </a:p>
        </p:txBody>
      </p:sp>
      <p:pic>
        <p:nvPicPr>
          <p:cNvPr id="3" name="Picture 2" descr="Nota Musicale a 256x256 pixel">
            <a:extLst>
              <a:ext uri="{FF2B5EF4-FFF2-40B4-BE49-F238E27FC236}">
                <a16:creationId xmlns:a16="http://schemas.microsoft.com/office/drawing/2014/main" id="{B3F7E7EB-0922-4EAC-B69D-A32A68A3E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FF00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0"/>
            <a:ext cx="1484784" cy="1484784"/>
          </a:xfrm>
          <a:prstGeom prst="rect">
            <a:avLst/>
          </a:prstGeom>
          <a:noFill/>
        </p:spPr>
      </p:pic>
      <p:pic>
        <p:nvPicPr>
          <p:cNvPr id="4" name="Picture 2" descr="http://t3.gstatic.com/images?q=tbn:ANd9GcTbsdjGR0rThVeoH6OtymRGAGsO2Q3kIoYeXoWFkkbEyilK0HeOzQ">
            <a:extLst>
              <a:ext uri="{FF2B5EF4-FFF2-40B4-BE49-F238E27FC236}">
                <a16:creationId xmlns:a16="http://schemas.microsoft.com/office/drawing/2014/main" id="{4FAFC3F5-C922-4842-8AB3-D2FF95748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559324" y="4869160"/>
            <a:ext cx="3584675" cy="1988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0161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9D029940-2F41-4E17-A40A-E2FBAE05DD2B}"/>
              </a:ext>
            </a:extLst>
          </p:cNvPr>
          <p:cNvSpPr txBox="1"/>
          <p:nvPr/>
        </p:nvSpPr>
        <p:spPr>
          <a:xfrm>
            <a:off x="0" y="0"/>
            <a:ext cx="9144000" cy="563231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it-IT" sz="3600" dirty="0">
              <a:ln w="19050">
                <a:noFill/>
              </a:ln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dirty="0">
                <a:ln w="19050">
                  <a:noFill/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2ª STAZIONE </a:t>
            </a:r>
          </a:p>
          <a:p>
            <a:pPr algn="ctr"/>
            <a:endParaRPr lang="it-IT" sz="3600" b="1" i="1" dirty="0">
              <a:ln w="19050">
                <a:solidFill>
                  <a:srgbClr val="00B0F0"/>
                </a:solidFill>
              </a:ln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endParaRPr lang="it-IT" sz="3600" b="1" i="1" dirty="0">
              <a:ln w="19050">
                <a:solidFill>
                  <a:srgbClr val="00B0F0"/>
                </a:solidFill>
              </a:ln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b="1" i="1" dirty="0">
                <a:ln w="19050">
                  <a:solidFill>
                    <a:srgbClr val="00B0F0"/>
                  </a:solidFill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GESÙ FLAGELLATO </a:t>
            </a:r>
          </a:p>
          <a:p>
            <a:pPr algn="ctr"/>
            <a:r>
              <a:rPr lang="it-IT" sz="3600" b="1" i="1" dirty="0">
                <a:ln w="19050">
                  <a:solidFill>
                    <a:srgbClr val="00B0F0"/>
                  </a:solidFill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E CORONATO DI SPINE</a:t>
            </a:r>
            <a:endParaRPr lang="it-IT" sz="36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endParaRPr lang="it-IT" sz="36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99FF66"/>
                </a:solidFill>
                <a:latin typeface="Bookman Old Style" panose="02050604050505020204" pitchFamily="18" charset="0"/>
              </a:rPr>
              <a:t>Ti adoriamo, o Cristo e ti benediciamo.</a:t>
            </a:r>
          </a:p>
          <a:p>
            <a:pPr algn="ctr"/>
            <a:r>
              <a:rPr lang="it-IT" sz="36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Perché con la tua santa croce </a:t>
            </a:r>
          </a:p>
          <a:p>
            <a:pPr algn="ctr"/>
            <a:r>
              <a:rPr lang="it-IT" sz="36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hai redento il mondo. </a:t>
            </a:r>
          </a:p>
        </p:txBody>
      </p:sp>
    </p:spTree>
    <p:extLst>
      <p:ext uri="{BB962C8B-B14F-4D97-AF65-F5344CB8AC3E}">
        <p14:creationId xmlns:p14="http://schemas.microsoft.com/office/powerpoint/2010/main" val="48402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94BAD7F3-C67E-43C1-A475-336A949AFB74}"/>
              </a:ext>
            </a:extLst>
          </p:cNvPr>
          <p:cNvSpPr txBox="1"/>
          <p:nvPr/>
        </p:nvSpPr>
        <p:spPr>
          <a:xfrm>
            <a:off x="0" y="2875002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600" b="1" i="1" dirty="0">
                <a:ln w="254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Prova canti</a:t>
            </a:r>
          </a:p>
        </p:txBody>
      </p:sp>
    </p:spTree>
    <p:extLst>
      <p:ext uri="{BB962C8B-B14F-4D97-AF65-F5344CB8AC3E}">
        <p14:creationId xmlns:p14="http://schemas.microsoft.com/office/powerpoint/2010/main" val="26545504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1593F6-8389-4897-97A3-517F83A0399D}"/>
              </a:ext>
            </a:extLst>
          </p:cNvPr>
          <p:cNvSpPr txBox="1"/>
          <p:nvPr/>
        </p:nvSpPr>
        <p:spPr>
          <a:xfrm>
            <a:off x="0" y="1443841"/>
            <a:ext cx="9144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Dal libro del profeta Isaia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“Egli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si è caricato delle nostre sofferenze,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si è addossato i nostri dolori </a:t>
            </a:r>
            <a:r>
              <a:rPr lang="it-IT" sz="36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[…]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era trafitto per i nostri delitti,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schiacciato per le nostre iniquità”. </a:t>
            </a:r>
          </a:p>
        </p:txBody>
      </p:sp>
    </p:spTree>
    <p:extLst>
      <p:ext uri="{BB962C8B-B14F-4D97-AF65-F5344CB8AC3E}">
        <p14:creationId xmlns:p14="http://schemas.microsoft.com/office/powerpoint/2010/main" val="27052423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Gesù coronato di spine | Terzo mistero doloroso">
            <a:extLst>
              <a:ext uri="{FF2B5EF4-FFF2-40B4-BE49-F238E27FC236}">
                <a16:creationId xmlns:a16="http://schemas.microsoft.com/office/drawing/2014/main" id="{F097A786-6427-4AE3-BB10-1261CB71C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413"/>
            <a:ext cx="9144000" cy="609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95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AE2C08D-97CC-453F-9A72-682070D303F3}"/>
              </a:ext>
            </a:extLst>
          </p:cNvPr>
          <p:cNvSpPr txBox="1"/>
          <p:nvPr/>
        </p:nvSpPr>
        <p:spPr>
          <a:xfrm>
            <a:off x="0" y="1166843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Gesù, coronato di spine e flagellato,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è il volto sofferente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dell’amore che non si arrende.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Nella sua umiliazione, Egli condivide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il dolore dei perseguitati, dei discepoli che, ancora oggi, affrontano ostilità e violenza per annunciare il Vangelo. </a:t>
            </a:r>
          </a:p>
        </p:txBody>
      </p:sp>
    </p:spTree>
    <p:extLst>
      <p:ext uri="{BB962C8B-B14F-4D97-AF65-F5344CB8AC3E}">
        <p14:creationId xmlns:p14="http://schemas.microsoft.com/office/powerpoint/2010/main" val="903516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AE2C08D-97CC-453F-9A72-682070D303F3}"/>
              </a:ext>
            </a:extLst>
          </p:cNvPr>
          <p:cNvSpPr txBox="1"/>
          <p:nvPr/>
        </p:nvSpPr>
        <p:spPr>
          <a:xfrm>
            <a:off x="0" y="889844"/>
            <a:ext cx="9144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La sua passione ci insegna che la fede non è gloria.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La corona di spine è simbolo di un re diverso: umile, vicino agli ultimi. Chi ha incarichi è chiamato a portare questa stessa corona, testimoniando con coraggio la verità di Cristo perché il mondo viva. </a:t>
            </a:r>
          </a:p>
        </p:txBody>
      </p:sp>
    </p:spTree>
    <p:extLst>
      <p:ext uri="{BB962C8B-B14F-4D97-AF65-F5344CB8AC3E}">
        <p14:creationId xmlns:p14="http://schemas.microsoft.com/office/powerpoint/2010/main" val="14352682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B17F599-28E5-4432-ACA7-39A94864C59A}"/>
              </a:ext>
            </a:extLst>
          </p:cNvPr>
          <p:cNvSpPr txBox="1"/>
          <p:nvPr/>
        </p:nvSpPr>
        <p:spPr>
          <a:xfrm>
            <a:off x="0" y="0"/>
            <a:ext cx="9144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RESPONSORIO</a:t>
            </a:r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</a:p>
          <a:p>
            <a:pPr algn="ctr"/>
            <a:endParaRPr lang="it-IT" sz="36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Insegnaci, Signore,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a non </a:t>
            </a:r>
            <a:r>
              <a:rPr lang="it-IT" sz="3600" b="1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rispondere all’odio </a:t>
            </a:r>
            <a:endParaRPr lang="it-IT" sz="3600" b="1" dirty="0">
              <a:ln w="12700">
                <a:solidFill>
                  <a:schemeClr val="bg1"/>
                </a:solidFill>
              </a:ln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con altro odio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66FFFF"/>
                </a:solidFill>
                <a:latin typeface="Bookman Old Style" panose="02050604050505020204" pitchFamily="18" charset="0"/>
              </a:rPr>
              <a:t>Quando soffriamo a causa di un fratello </a:t>
            </a:r>
          </a:p>
          <a:p>
            <a:pPr algn="ctr"/>
            <a:endParaRPr lang="it-IT" sz="3600" i="1" dirty="0">
              <a:solidFill>
                <a:srgbClr val="66FFFF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66FFFF"/>
                </a:solidFill>
                <a:latin typeface="Bookman Old Style" panose="02050604050505020204" pitchFamily="18" charset="0"/>
              </a:rPr>
              <a:t>Quando coviamo rancore nel nostro cuore </a:t>
            </a:r>
          </a:p>
          <a:p>
            <a:pPr algn="ctr"/>
            <a:endParaRPr lang="it-IT" sz="3600" i="1" dirty="0">
              <a:solidFill>
                <a:srgbClr val="66FFFF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66FFFF"/>
                </a:solidFill>
                <a:latin typeface="Bookman Old Style" panose="02050604050505020204" pitchFamily="18" charset="0"/>
              </a:rPr>
              <a:t>Quando ci viene difficile perdonare</a:t>
            </a:r>
          </a:p>
        </p:txBody>
      </p:sp>
    </p:spTree>
    <p:extLst>
      <p:ext uri="{BB962C8B-B14F-4D97-AF65-F5344CB8AC3E}">
        <p14:creationId xmlns:p14="http://schemas.microsoft.com/office/powerpoint/2010/main" val="37861240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414D6F2-4F72-4800-8B9A-F67EA3213705}"/>
              </a:ext>
            </a:extLst>
          </p:cNvPr>
          <p:cNvSpPr txBox="1"/>
          <p:nvPr/>
        </p:nvSpPr>
        <p:spPr>
          <a:xfrm>
            <a:off x="0" y="335846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Signore Gesù,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trafitto per amore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e coronato di spine,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insegnaci a riconoscere nella croce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la forza che salva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e rinnova il mondo. </a:t>
            </a:r>
          </a:p>
          <a:p>
            <a:pPr algn="ctr"/>
            <a:endParaRPr lang="it-IT" sz="3600" b="1" dirty="0">
              <a:ln w="12700">
                <a:solidFill>
                  <a:schemeClr val="bg1"/>
                </a:solidFill>
              </a:ln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Sostieni i missionari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e quanti soffrono per il tuo nome,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perché nella loro debolezza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risplenda la tua gloria.</a:t>
            </a:r>
          </a:p>
        </p:txBody>
      </p:sp>
    </p:spTree>
    <p:extLst>
      <p:ext uri="{BB962C8B-B14F-4D97-AF65-F5344CB8AC3E}">
        <p14:creationId xmlns:p14="http://schemas.microsoft.com/office/powerpoint/2010/main" val="28749346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E4625F6-B287-4B95-B334-225D91835009}"/>
              </a:ext>
            </a:extLst>
          </p:cNvPr>
          <p:cNvSpPr txBox="1"/>
          <p:nvPr/>
        </p:nvSpPr>
        <p:spPr>
          <a:xfrm>
            <a:off x="0" y="2028617"/>
            <a:ext cx="9144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Ti saluto, o Croce santa </a:t>
            </a:r>
          </a:p>
          <a:p>
            <a:pPr algn="ctr"/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che portasti il Redentor; </a:t>
            </a:r>
          </a:p>
          <a:p>
            <a:pPr algn="ctr"/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gloria, lode, </a:t>
            </a:r>
            <a:r>
              <a:rPr lang="it-IT" sz="4400" b="1" i="1" dirty="0" err="1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onor</a:t>
            </a:r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 ti canta </a:t>
            </a:r>
          </a:p>
          <a:p>
            <a:pPr algn="ctr"/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ogni lingua ed ogni cuor.</a:t>
            </a:r>
          </a:p>
        </p:txBody>
      </p:sp>
      <p:pic>
        <p:nvPicPr>
          <p:cNvPr id="3" name="Picture 2" descr="Nota Musicale a 256x256 pixel">
            <a:extLst>
              <a:ext uri="{FF2B5EF4-FFF2-40B4-BE49-F238E27FC236}">
                <a16:creationId xmlns:a16="http://schemas.microsoft.com/office/drawing/2014/main" id="{B3F7E7EB-0922-4EAC-B69D-A32A68A3E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FF00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0"/>
            <a:ext cx="1484784" cy="1484784"/>
          </a:xfrm>
          <a:prstGeom prst="rect">
            <a:avLst/>
          </a:prstGeom>
          <a:noFill/>
        </p:spPr>
      </p:pic>
      <p:pic>
        <p:nvPicPr>
          <p:cNvPr id="4" name="Picture 2" descr="http://t3.gstatic.com/images?q=tbn:ANd9GcTbsdjGR0rThVeoH6OtymRGAGsO2Q3kIoYeXoWFkkbEyilK0HeOzQ">
            <a:extLst>
              <a:ext uri="{FF2B5EF4-FFF2-40B4-BE49-F238E27FC236}">
                <a16:creationId xmlns:a16="http://schemas.microsoft.com/office/drawing/2014/main" id="{4FAFC3F5-C922-4842-8AB3-D2FF95748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559324" y="4869160"/>
            <a:ext cx="3584675" cy="1988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6317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9D029940-2F41-4E17-A40A-E2FBAE05DD2B}"/>
              </a:ext>
            </a:extLst>
          </p:cNvPr>
          <p:cNvSpPr txBox="1"/>
          <p:nvPr/>
        </p:nvSpPr>
        <p:spPr>
          <a:xfrm>
            <a:off x="0" y="0"/>
            <a:ext cx="9144000" cy="507831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it-IT" sz="3600" dirty="0">
              <a:ln w="19050">
                <a:noFill/>
              </a:ln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dirty="0">
                <a:ln w="19050">
                  <a:noFill/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3ª STAZIONE </a:t>
            </a:r>
          </a:p>
          <a:p>
            <a:pPr algn="ctr"/>
            <a:endParaRPr lang="it-IT" sz="3600" b="1" i="1" dirty="0">
              <a:ln w="19050">
                <a:solidFill>
                  <a:srgbClr val="00B0F0"/>
                </a:solidFill>
              </a:ln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endParaRPr lang="it-IT" sz="3600" b="1" i="1" dirty="0">
              <a:ln w="19050">
                <a:solidFill>
                  <a:srgbClr val="00B0F0"/>
                </a:solidFill>
              </a:ln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b="1" i="1" dirty="0">
                <a:ln w="19050">
                  <a:solidFill>
                    <a:srgbClr val="00B0F0"/>
                  </a:solidFill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GESÙ È CARICATO DELLA CROCE</a:t>
            </a:r>
          </a:p>
          <a:p>
            <a:pPr algn="ctr"/>
            <a:endParaRPr lang="it-IT" sz="36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99FF66"/>
                </a:solidFill>
                <a:latin typeface="Bookman Old Style" panose="02050604050505020204" pitchFamily="18" charset="0"/>
              </a:rPr>
              <a:t>Ti adoriamo, o Cristo e ti benediciamo.</a:t>
            </a:r>
          </a:p>
          <a:p>
            <a:pPr algn="ctr"/>
            <a:r>
              <a:rPr lang="it-IT" sz="36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Perché con la tua santa croce </a:t>
            </a:r>
          </a:p>
          <a:p>
            <a:pPr algn="ctr"/>
            <a:r>
              <a:rPr lang="it-IT" sz="36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hai redento il mondo. </a:t>
            </a:r>
          </a:p>
        </p:txBody>
      </p:sp>
    </p:spTree>
    <p:extLst>
      <p:ext uri="{BB962C8B-B14F-4D97-AF65-F5344CB8AC3E}">
        <p14:creationId xmlns:p14="http://schemas.microsoft.com/office/powerpoint/2010/main" val="15181421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1593F6-8389-4897-97A3-517F83A0399D}"/>
              </a:ext>
            </a:extLst>
          </p:cNvPr>
          <p:cNvSpPr txBox="1"/>
          <p:nvPr/>
        </p:nvSpPr>
        <p:spPr>
          <a:xfrm>
            <a:off x="0" y="612845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Dal Vangelo secondo Matteo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«Allora i soldati del governatore condussero Gesù nel pretorio e gli radunarono attorno tutta la truppa.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Lo spogliarono, gli fecero indossare un mantello scarlatto, intrecciarono una corona di spine, gliela posero sul capo e gli misero una canna nella mano destra. </a:t>
            </a:r>
          </a:p>
        </p:txBody>
      </p:sp>
    </p:spTree>
    <p:extLst>
      <p:ext uri="{BB962C8B-B14F-4D97-AF65-F5344CB8AC3E}">
        <p14:creationId xmlns:p14="http://schemas.microsoft.com/office/powerpoint/2010/main" val="38075943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1593F6-8389-4897-97A3-517F83A0399D}"/>
              </a:ext>
            </a:extLst>
          </p:cNvPr>
          <p:cNvSpPr txBox="1"/>
          <p:nvPr/>
        </p:nvSpPr>
        <p:spPr>
          <a:xfrm>
            <a:off x="0" y="1166843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Poi, inginocchiandosi davanti a lui, lo deridevano: “Salve, re dei Giudei!”. Sputandogli addosso, gli tolsero di mano la canna e lo percuotevano sul capo.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Dopo averlo deriso, lo spogliarono del mantello e gli rimisero le sue vesti, poi lo condussero via per crocifiggerlo».</a:t>
            </a:r>
          </a:p>
        </p:txBody>
      </p:sp>
    </p:spTree>
    <p:extLst>
      <p:ext uri="{BB962C8B-B14F-4D97-AF65-F5344CB8AC3E}">
        <p14:creationId xmlns:p14="http://schemas.microsoft.com/office/powerpoint/2010/main" val="4229930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ota Musicale a 256x256 pixel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FF00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0"/>
            <a:ext cx="1484784" cy="1484784"/>
          </a:xfrm>
          <a:prstGeom prst="rect">
            <a:avLst/>
          </a:prstGeom>
          <a:noFill/>
        </p:spPr>
      </p:pic>
      <p:sp>
        <p:nvSpPr>
          <p:cNvPr id="2" name="CasellaDiTesto 1"/>
          <p:cNvSpPr txBox="1"/>
          <p:nvPr/>
        </p:nvSpPr>
        <p:spPr>
          <a:xfrm>
            <a:off x="0" y="548680"/>
            <a:ext cx="9144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Purificami o Signore </a:t>
            </a:r>
          </a:p>
          <a:p>
            <a:pPr algn="ctr"/>
            <a:r>
              <a:rPr lang="it-IT" sz="36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sarò più bianco della neve. </a:t>
            </a:r>
          </a:p>
          <a:p>
            <a:pPr algn="ctr"/>
            <a:endParaRPr lang="it-IT" sz="3600" i="1" dirty="0">
              <a:solidFill>
                <a:srgbClr val="99FF66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99FF66"/>
                </a:solidFill>
                <a:latin typeface="Bookman Old Style" panose="02050604050505020204" pitchFamily="18" charset="0"/>
              </a:rPr>
              <a:t>Pietà di me o Dio nel tuo amore </a:t>
            </a:r>
          </a:p>
          <a:p>
            <a:pPr algn="ctr"/>
            <a:r>
              <a:rPr lang="it-IT" sz="3600" i="1" dirty="0">
                <a:solidFill>
                  <a:srgbClr val="99FF66"/>
                </a:solidFill>
                <a:latin typeface="Bookman Old Style" panose="02050604050505020204" pitchFamily="18" charset="0"/>
              </a:rPr>
              <a:t>nel tuo affetto cancella il mio peccato </a:t>
            </a:r>
          </a:p>
          <a:p>
            <a:pPr algn="ctr"/>
            <a:r>
              <a:rPr lang="it-IT" sz="3600" i="1" dirty="0">
                <a:solidFill>
                  <a:srgbClr val="99FF66"/>
                </a:solidFill>
                <a:latin typeface="Bookman Old Style" panose="02050604050505020204" pitchFamily="18" charset="0"/>
              </a:rPr>
              <a:t>e lavami da ogni mia colpa, </a:t>
            </a:r>
          </a:p>
          <a:p>
            <a:pPr algn="ctr"/>
            <a:r>
              <a:rPr lang="it-IT" sz="3600" i="1" dirty="0">
                <a:solidFill>
                  <a:srgbClr val="99FF66"/>
                </a:solidFill>
                <a:latin typeface="Bookman Old Style" panose="02050604050505020204" pitchFamily="18" charset="0"/>
              </a:rPr>
              <a:t>purificami da ogni mio errore. </a:t>
            </a:r>
          </a:p>
        </p:txBody>
      </p:sp>
      <p:pic>
        <p:nvPicPr>
          <p:cNvPr id="13314" name="Picture 2" descr="http://t3.gstatic.com/images?q=tbn:ANd9GcTbsdjGR0rThVeoH6OtymRGAGsO2Q3kIoYeXoWFkkbEyilK0HeOzQ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559325" y="4869160"/>
            <a:ext cx="3584675" cy="1988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1691206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Potrebbe essere un contenuto artistico">
            <a:extLst>
              <a:ext uri="{FF2B5EF4-FFF2-40B4-BE49-F238E27FC236}">
                <a16:creationId xmlns:a16="http://schemas.microsoft.com/office/drawing/2014/main" id="{E1572ED5-9823-46F7-9BD6-C7DA864FF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38" y="0"/>
            <a:ext cx="6816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5721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AE2C08D-97CC-453F-9A72-682070D303F3}"/>
              </a:ext>
            </a:extLst>
          </p:cNvPr>
          <p:cNvSpPr txBox="1"/>
          <p:nvPr/>
        </p:nvSpPr>
        <p:spPr>
          <a:xfrm>
            <a:off x="0" y="889844"/>
            <a:ext cx="9144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Nella Passione di Cristo,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vediamo l’odio scatenato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contro la bontà e l’innocenza.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Questo male si manifesta oggi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nei popoli oppressi,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nelle vittime dell’ingiustizia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e in tutti coloro che subiscono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violenza e persecuzione per il Vangelo. </a:t>
            </a:r>
          </a:p>
        </p:txBody>
      </p:sp>
    </p:spTree>
    <p:extLst>
      <p:ext uri="{BB962C8B-B14F-4D97-AF65-F5344CB8AC3E}">
        <p14:creationId xmlns:p14="http://schemas.microsoft.com/office/powerpoint/2010/main" val="31925011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AE2C08D-97CC-453F-9A72-682070D303F3}"/>
              </a:ext>
            </a:extLst>
          </p:cNvPr>
          <p:cNvSpPr txBox="1"/>
          <p:nvPr/>
        </p:nvSpPr>
        <p:spPr>
          <a:xfrm>
            <a:off x="0" y="612845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I battezzati, seguendo l’esempio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di Cristo, accettano di portare la croce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delle fatiche e delle opposizioni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per sconfiggere il male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con la potenza dell’amore di Dio.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Anche noi siamo chiamati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a non fuggire la realtà,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ma ad accoglierla per rivelare, al mondo,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il volto dell’Amore. </a:t>
            </a:r>
          </a:p>
        </p:txBody>
      </p:sp>
    </p:spTree>
    <p:extLst>
      <p:ext uri="{BB962C8B-B14F-4D97-AF65-F5344CB8AC3E}">
        <p14:creationId xmlns:p14="http://schemas.microsoft.com/office/powerpoint/2010/main" val="30421246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B17F599-28E5-4432-ACA7-39A94864C59A}"/>
              </a:ext>
            </a:extLst>
          </p:cNvPr>
          <p:cNvSpPr txBox="1"/>
          <p:nvPr/>
        </p:nvSpPr>
        <p:spPr>
          <a:xfrm>
            <a:off x="0" y="0"/>
            <a:ext cx="91440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RESPONSORIO</a:t>
            </a:r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</a:p>
          <a:p>
            <a:pPr algn="ctr"/>
            <a:endParaRPr lang="it-IT" sz="36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Aiutaci, Gesù,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a non scegliere il male </a:t>
            </a:r>
          </a:p>
          <a:p>
            <a:pPr algn="ctr"/>
            <a:endParaRPr lang="it-IT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66FFFF"/>
                </a:solidFill>
                <a:latin typeface="Bookman Old Style" panose="02050604050505020204" pitchFamily="18" charset="0"/>
              </a:rPr>
              <a:t>Se ci sentiamo trattati male e siamo tentati di vendicarci </a:t>
            </a:r>
          </a:p>
          <a:p>
            <a:pPr algn="ctr"/>
            <a:endParaRPr lang="it-IT" i="1" dirty="0">
              <a:solidFill>
                <a:srgbClr val="66FFFF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66FFFF"/>
                </a:solidFill>
                <a:latin typeface="Bookman Old Style" panose="02050604050505020204" pitchFamily="18" charset="0"/>
              </a:rPr>
              <a:t>Se non riusciamo a contenere la rabbia nei gesti e nelle parole </a:t>
            </a:r>
          </a:p>
          <a:p>
            <a:pPr algn="ctr"/>
            <a:endParaRPr lang="it-IT" i="1" dirty="0">
              <a:solidFill>
                <a:srgbClr val="66FFFF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66FFFF"/>
                </a:solidFill>
                <a:latin typeface="Bookman Old Style" panose="02050604050505020204" pitchFamily="18" charset="0"/>
              </a:rPr>
              <a:t>Se ci viene facile giudicare e criticare chi ci sta accanto </a:t>
            </a:r>
          </a:p>
        </p:txBody>
      </p:sp>
    </p:spTree>
    <p:extLst>
      <p:ext uri="{BB962C8B-B14F-4D97-AF65-F5344CB8AC3E}">
        <p14:creationId xmlns:p14="http://schemas.microsoft.com/office/powerpoint/2010/main" val="17032913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414D6F2-4F72-4800-8B9A-F67EA3213705}"/>
              </a:ext>
            </a:extLst>
          </p:cNvPr>
          <p:cNvSpPr txBox="1"/>
          <p:nvPr/>
        </p:nvSpPr>
        <p:spPr>
          <a:xfrm>
            <a:off x="0" y="335846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Guarda, Dio onnipotente, </a:t>
            </a:r>
          </a:p>
          <a:p>
            <a:pPr algn="ctr"/>
            <a:r>
              <a:rPr lang="it-IT" sz="3600" b="1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l’umanità </a:t>
            </a:r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sfinita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per la sua debolezza mortale, </a:t>
            </a:r>
          </a:p>
          <a:p>
            <a:pPr algn="ctr"/>
            <a:r>
              <a:rPr lang="it-IT" sz="3600" b="1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e fa’ </a:t>
            </a:r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che riprenda vita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per la passione del tuo unico Figlio. </a:t>
            </a:r>
          </a:p>
          <a:p>
            <a:pPr algn="ctr"/>
            <a:endParaRPr lang="it-IT" sz="3600" b="1" dirty="0">
              <a:ln w="12700">
                <a:solidFill>
                  <a:schemeClr val="bg1"/>
                </a:solidFill>
              </a:ln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Dona forza e consolazione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ai nostri fratelli e sorelle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che spendono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la loro intera esistenza </a:t>
            </a:r>
          </a:p>
          <a:p>
            <a:pPr algn="ctr"/>
            <a:r>
              <a:rPr lang="it-IT" sz="3600" b="1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per l’annuncio </a:t>
            </a:r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del Regno.</a:t>
            </a:r>
          </a:p>
        </p:txBody>
      </p:sp>
    </p:spTree>
    <p:extLst>
      <p:ext uri="{BB962C8B-B14F-4D97-AF65-F5344CB8AC3E}">
        <p14:creationId xmlns:p14="http://schemas.microsoft.com/office/powerpoint/2010/main" val="39243090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E4625F6-B287-4B95-B334-225D91835009}"/>
              </a:ext>
            </a:extLst>
          </p:cNvPr>
          <p:cNvSpPr txBox="1"/>
          <p:nvPr/>
        </p:nvSpPr>
        <p:spPr>
          <a:xfrm>
            <a:off x="0" y="2028617"/>
            <a:ext cx="9144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Ti saluto, o Croce santa </a:t>
            </a:r>
          </a:p>
          <a:p>
            <a:pPr algn="ctr"/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che portasti il Redentor; </a:t>
            </a:r>
          </a:p>
          <a:p>
            <a:pPr algn="ctr"/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gloria, lode, </a:t>
            </a:r>
            <a:r>
              <a:rPr lang="it-IT" sz="4400" b="1" i="1" dirty="0" err="1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onor</a:t>
            </a:r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 ti canta </a:t>
            </a:r>
          </a:p>
          <a:p>
            <a:pPr algn="ctr"/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ogni lingua ed ogni cuor.</a:t>
            </a:r>
          </a:p>
        </p:txBody>
      </p:sp>
      <p:pic>
        <p:nvPicPr>
          <p:cNvPr id="3" name="Picture 2" descr="Nota Musicale a 256x256 pixel">
            <a:extLst>
              <a:ext uri="{FF2B5EF4-FFF2-40B4-BE49-F238E27FC236}">
                <a16:creationId xmlns:a16="http://schemas.microsoft.com/office/drawing/2014/main" id="{B3F7E7EB-0922-4EAC-B69D-A32A68A3E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FF00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0"/>
            <a:ext cx="1484784" cy="1484784"/>
          </a:xfrm>
          <a:prstGeom prst="rect">
            <a:avLst/>
          </a:prstGeom>
          <a:noFill/>
        </p:spPr>
      </p:pic>
      <p:pic>
        <p:nvPicPr>
          <p:cNvPr id="4" name="Picture 2" descr="http://t3.gstatic.com/images?q=tbn:ANd9GcTbsdjGR0rThVeoH6OtymRGAGsO2Q3kIoYeXoWFkkbEyilK0HeOzQ">
            <a:extLst>
              <a:ext uri="{FF2B5EF4-FFF2-40B4-BE49-F238E27FC236}">
                <a16:creationId xmlns:a16="http://schemas.microsoft.com/office/drawing/2014/main" id="{4FAFC3F5-C922-4842-8AB3-D2FF95748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559324" y="4869160"/>
            <a:ext cx="3584675" cy="1988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21235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9D029940-2F41-4E17-A40A-E2FBAE05DD2B}"/>
              </a:ext>
            </a:extLst>
          </p:cNvPr>
          <p:cNvSpPr txBox="1"/>
          <p:nvPr/>
        </p:nvSpPr>
        <p:spPr>
          <a:xfrm>
            <a:off x="0" y="0"/>
            <a:ext cx="9144000" cy="563231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it-IT" sz="3600" dirty="0">
              <a:ln w="19050">
                <a:noFill/>
              </a:ln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dirty="0">
                <a:ln w="19050">
                  <a:noFill/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4ª STAZIONE </a:t>
            </a:r>
          </a:p>
          <a:p>
            <a:pPr algn="ctr"/>
            <a:endParaRPr lang="it-IT" sz="3600" b="1" i="1" dirty="0">
              <a:ln w="19050">
                <a:solidFill>
                  <a:srgbClr val="00B0F0"/>
                </a:solidFill>
              </a:ln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endParaRPr lang="it-IT" sz="3600" b="1" i="1" dirty="0">
              <a:ln w="19050">
                <a:solidFill>
                  <a:srgbClr val="00B0F0"/>
                </a:solidFill>
              </a:ln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b="1" i="1" dirty="0">
                <a:ln w="19050">
                  <a:solidFill>
                    <a:srgbClr val="00B0F0"/>
                  </a:solidFill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GESÙ CADE </a:t>
            </a:r>
          </a:p>
          <a:p>
            <a:pPr algn="ctr"/>
            <a:r>
              <a:rPr lang="it-IT" sz="3600" b="1" i="1" dirty="0">
                <a:ln w="19050">
                  <a:solidFill>
                    <a:srgbClr val="00B0F0"/>
                  </a:solidFill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SOTTO IL PESO DELLA CROCE</a:t>
            </a:r>
          </a:p>
          <a:p>
            <a:pPr algn="ctr"/>
            <a:endParaRPr lang="it-IT" sz="36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99FF66"/>
                </a:solidFill>
                <a:latin typeface="Bookman Old Style" panose="02050604050505020204" pitchFamily="18" charset="0"/>
              </a:rPr>
              <a:t>Ti adoriamo, o Cristo e ti benediciamo.</a:t>
            </a:r>
          </a:p>
          <a:p>
            <a:pPr algn="ctr"/>
            <a:r>
              <a:rPr lang="it-IT" sz="36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Perché con la tua santa croce </a:t>
            </a:r>
          </a:p>
          <a:p>
            <a:pPr algn="ctr"/>
            <a:r>
              <a:rPr lang="it-IT" sz="36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hai redento il mondo. </a:t>
            </a:r>
          </a:p>
        </p:txBody>
      </p:sp>
    </p:spTree>
    <p:extLst>
      <p:ext uri="{BB962C8B-B14F-4D97-AF65-F5344CB8AC3E}">
        <p14:creationId xmlns:p14="http://schemas.microsoft.com/office/powerpoint/2010/main" val="19306148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1593F6-8389-4897-97A3-517F83A0399D}"/>
              </a:ext>
            </a:extLst>
          </p:cNvPr>
          <p:cNvSpPr txBox="1"/>
          <p:nvPr/>
        </p:nvSpPr>
        <p:spPr>
          <a:xfrm>
            <a:off x="0" y="58847"/>
            <a:ext cx="9144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Dal libro del profeta Isaia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“Non ha apparenza né bellezza per attirare i nostri sguardi, non splendore per poterci piacere.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Disprezzato e reietto dagli uomini, uomo dei dolori che ben conosce il patire, come uno davanti al quale ci si copre la faccia; </a:t>
            </a:r>
            <a:r>
              <a:rPr lang="it-IT" sz="36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[…]</a:t>
            </a:r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Il castigo che ci dà salvezza si è abbattuto su di lui; per le sue piaghe noi siamo stati guariti”.</a:t>
            </a:r>
          </a:p>
        </p:txBody>
      </p:sp>
    </p:spTree>
    <p:extLst>
      <p:ext uri="{BB962C8B-B14F-4D97-AF65-F5344CB8AC3E}">
        <p14:creationId xmlns:p14="http://schemas.microsoft.com/office/powerpoint/2010/main" val="32672825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Terza stazione – Parrocchia Santa Maria Ausiliatrice">
            <a:extLst>
              <a:ext uri="{FF2B5EF4-FFF2-40B4-BE49-F238E27FC236}">
                <a16:creationId xmlns:a16="http://schemas.microsoft.com/office/drawing/2014/main" id="{54F2D66D-0AAB-49B1-B355-DD9C2DDE6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894" y="0"/>
            <a:ext cx="68042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0170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AE2C08D-97CC-453F-9A72-682070D303F3}"/>
              </a:ext>
            </a:extLst>
          </p:cNvPr>
          <p:cNvSpPr txBox="1"/>
          <p:nvPr/>
        </p:nvSpPr>
        <p:spPr>
          <a:xfrm>
            <a:off x="0" y="1166843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Signore Gesù, la tua caduta ci ricorda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i tanti che, ancora oggi,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sono disprezzati e oppressi.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Non vogliamo chiudere gli occhi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di fronte all’ingiustizia,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ma il nostro impegno è, troppe volte,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timido e incerto. </a:t>
            </a:r>
          </a:p>
        </p:txBody>
      </p:sp>
    </p:spTree>
    <p:extLst>
      <p:ext uri="{BB962C8B-B14F-4D97-AF65-F5344CB8AC3E}">
        <p14:creationId xmlns:p14="http://schemas.microsoft.com/office/powerpoint/2010/main" val="1007344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9D029940-2F41-4E17-A40A-E2FBAE05DD2B}"/>
              </a:ext>
            </a:extLst>
          </p:cNvPr>
          <p:cNvSpPr txBox="1"/>
          <p:nvPr/>
        </p:nvSpPr>
        <p:spPr>
          <a:xfrm>
            <a:off x="0" y="2551837"/>
            <a:ext cx="9144000" cy="17543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99FF66"/>
                </a:solidFill>
                <a:latin typeface="Bookman Old Style" panose="02050604050505020204" pitchFamily="18" charset="0"/>
              </a:rPr>
              <a:t>Ti adoriamo, o Cristo e ti benediciamo.</a:t>
            </a:r>
          </a:p>
          <a:p>
            <a:pPr algn="ctr"/>
            <a:r>
              <a:rPr lang="it-IT" sz="36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Perché con la tua santa croce </a:t>
            </a:r>
          </a:p>
          <a:p>
            <a:pPr algn="ctr"/>
            <a:r>
              <a:rPr lang="it-IT" sz="36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hai redento il mondo. </a:t>
            </a:r>
          </a:p>
        </p:txBody>
      </p:sp>
    </p:spTree>
    <p:extLst>
      <p:ext uri="{BB962C8B-B14F-4D97-AF65-F5344CB8AC3E}">
        <p14:creationId xmlns:p14="http://schemas.microsoft.com/office/powerpoint/2010/main" val="13873983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AE2C08D-97CC-453F-9A72-682070D303F3}"/>
              </a:ext>
            </a:extLst>
          </p:cNvPr>
          <p:cNvSpPr txBox="1"/>
          <p:nvPr/>
        </p:nvSpPr>
        <p:spPr>
          <a:xfrm>
            <a:off x="0" y="335846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Abbiamo bisogno di Te!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Della tua luce e della tua forza,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per trasformare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i rifiutati in compagni di viaggio,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gli ostacoli in opportunità,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le croci in sfide.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E così ogni persona, liberata dall’Amore, diventi una vivente testimonianza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di un mondo finalmente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più giusto e riconciliato. </a:t>
            </a:r>
          </a:p>
        </p:txBody>
      </p:sp>
    </p:spTree>
    <p:extLst>
      <p:ext uri="{BB962C8B-B14F-4D97-AF65-F5344CB8AC3E}">
        <p14:creationId xmlns:p14="http://schemas.microsoft.com/office/powerpoint/2010/main" val="33299184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B17F599-28E5-4432-ACA7-39A94864C59A}"/>
              </a:ext>
            </a:extLst>
          </p:cNvPr>
          <p:cNvSpPr txBox="1"/>
          <p:nvPr/>
        </p:nvSpPr>
        <p:spPr>
          <a:xfrm>
            <a:off x="0" y="0"/>
            <a:ext cx="9144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RESPONSORIO</a:t>
            </a:r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</a:p>
          <a:p>
            <a:pPr algn="ctr"/>
            <a:endParaRPr lang="it-IT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Aiutaci, Gesù,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a non chiudere gli occhi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davanti ai fratelli</a:t>
            </a:r>
          </a:p>
          <a:p>
            <a:pPr algn="ctr"/>
            <a:endParaRPr lang="it-IT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66FFFF"/>
                </a:solidFill>
                <a:latin typeface="Bookman Old Style" panose="02050604050505020204" pitchFamily="18" charset="0"/>
              </a:rPr>
              <a:t>Quando riconosciamo accanto a noi persone bisognose </a:t>
            </a:r>
          </a:p>
          <a:p>
            <a:pPr algn="ctr"/>
            <a:endParaRPr lang="it-IT" i="1" dirty="0">
              <a:solidFill>
                <a:srgbClr val="66FFFF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66FFFF"/>
                </a:solidFill>
                <a:latin typeface="Bookman Old Style" panose="02050604050505020204" pitchFamily="18" charset="0"/>
              </a:rPr>
              <a:t>Quando non ci è facile condividere quel che abbiamo </a:t>
            </a:r>
          </a:p>
          <a:p>
            <a:pPr algn="ctr"/>
            <a:endParaRPr lang="it-IT" i="1" dirty="0">
              <a:solidFill>
                <a:srgbClr val="66FFFF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66FFFF"/>
                </a:solidFill>
                <a:latin typeface="Bookman Old Style" panose="02050604050505020204" pitchFamily="18" charset="0"/>
              </a:rPr>
              <a:t>Quando riconosciamo nel mondo discriminazioni </a:t>
            </a:r>
          </a:p>
        </p:txBody>
      </p:sp>
    </p:spTree>
    <p:extLst>
      <p:ext uri="{BB962C8B-B14F-4D97-AF65-F5344CB8AC3E}">
        <p14:creationId xmlns:p14="http://schemas.microsoft.com/office/powerpoint/2010/main" val="28931572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414D6F2-4F72-4800-8B9A-F67EA3213705}"/>
              </a:ext>
            </a:extLst>
          </p:cNvPr>
          <p:cNvSpPr txBox="1"/>
          <p:nvPr/>
        </p:nvSpPr>
        <p:spPr>
          <a:xfrm>
            <a:off x="0" y="505123"/>
            <a:ext cx="9144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4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Dio onnipotente ed eterno, </a:t>
            </a:r>
          </a:p>
          <a:p>
            <a:pPr algn="ctr"/>
            <a:r>
              <a:rPr lang="it-IT" sz="34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che hai dato agli uomini come modello </a:t>
            </a:r>
          </a:p>
          <a:p>
            <a:pPr algn="ctr"/>
            <a:r>
              <a:rPr lang="it-IT" sz="34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il Cristo tuo Figlio nostro Salvatore, </a:t>
            </a:r>
          </a:p>
          <a:p>
            <a:pPr algn="ctr"/>
            <a:r>
              <a:rPr lang="it-IT" sz="34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fatto uomo </a:t>
            </a:r>
          </a:p>
          <a:p>
            <a:pPr algn="ctr"/>
            <a:r>
              <a:rPr lang="it-IT" sz="34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e umiliato fino alla morte di croce, </a:t>
            </a:r>
          </a:p>
          <a:p>
            <a:pPr algn="ctr"/>
            <a:r>
              <a:rPr lang="it-IT" sz="3400" b="1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fa’ </a:t>
            </a:r>
            <a:r>
              <a:rPr lang="it-IT" sz="34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che abbiamo sempre presente </a:t>
            </a:r>
          </a:p>
          <a:p>
            <a:pPr algn="ctr"/>
            <a:r>
              <a:rPr lang="it-IT" sz="34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il grande insegnamento </a:t>
            </a:r>
          </a:p>
          <a:p>
            <a:pPr algn="ctr"/>
            <a:r>
              <a:rPr lang="it-IT" sz="34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della sua Passione, </a:t>
            </a:r>
          </a:p>
          <a:p>
            <a:pPr algn="ctr"/>
            <a:r>
              <a:rPr lang="it-IT" sz="34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per farci vicini ai fratelli che soffrono </a:t>
            </a:r>
          </a:p>
          <a:p>
            <a:pPr algn="ctr"/>
            <a:r>
              <a:rPr lang="it-IT" sz="34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e così partecipare </a:t>
            </a:r>
          </a:p>
          <a:p>
            <a:pPr algn="ctr"/>
            <a:r>
              <a:rPr lang="it-IT" sz="34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alla gloria della risurrezione.</a:t>
            </a:r>
          </a:p>
        </p:txBody>
      </p:sp>
    </p:spTree>
    <p:extLst>
      <p:ext uri="{BB962C8B-B14F-4D97-AF65-F5344CB8AC3E}">
        <p14:creationId xmlns:p14="http://schemas.microsoft.com/office/powerpoint/2010/main" val="21243455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E4625F6-B287-4B95-B334-225D91835009}"/>
              </a:ext>
            </a:extLst>
          </p:cNvPr>
          <p:cNvSpPr txBox="1"/>
          <p:nvPr/>
        </p:nvSpPr>
        <p:spPr>
          <a:xfrm>
            <a:off x="0" y="2028617"/>
            <a:ext cx="9144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Ti saluto, o Croce santa </a:t>
            </a:r>
          </a:p>
          <a:p>
            <a:pPr algn="ctr"/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che portasti il Redentor; </a:t>
            </a:r>
          </a:p>
          <a:p>
            <a:pPr algn="ctr"/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gloria, lode, </a:t>
            </a:r>
            <a:r>
              <a:rPr lang="it-IT" sz="4400" b="1" i="1" dirty="0" err="1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onor</a:t>
            </a:r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 ti canta </a:t>
            </a:r>
          </a:p>
          <a:p>
            <a:pPr algn="ctr"/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ogni lingua ed ogni cuor.</a:t>
            </a:r>
          </a:p>
        </p:txBody>
      </p:sp>
      <p:pic>
        <p:nvPicPr>
          <p:cNvPr id="3" name="Picture 2" descr="Nota Musicale a 256x256 pixel">
            <a:extLst>
              <a:ext uri="{FF2B5EF4-FFF2-40B4-BE49-F238E27FC236}">
                <a16:creationId xmlns:a16="http://schemas.microsoft.com/office/drawing/2014/main" id="{B3F7E7EB-0922-4EAC-B69D-A32A68A3E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FF00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0"/>
            <a:ext cx="1484784" cy="1484784"/>
          </a:xfrm>
          <a:prstGeom prst="rect">
            <a:avLst/>
          </a:prstGeom>
          <a:noFill/>
        </p:spPr>
      </p:pic>
      <p:pic>
        <p:nvPicPr>
          <p:cNvPr id="4" name="Picture 2" descr="http://t3.gstatic.com/images?q=tbn:ANd9GcTbsdjGR0rThVeoH6OtymRGAGsO2Q3kIoYeXoWFkkbEyilK0HeOzQ">
            <a:extLst>
              <a:ext uri="{FF2B5EF4-FFF2-40B4-BE49-F238E27FC236}">
                <a16:creationId xmlns:a16="http://schemas.microsoft.com/office/drawing/2014/main" id="{4FAFC3F5-C922-4842-8AB3-D2FF95748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559324" y="4869160"/>
            <a:ext cx="3584675" cy="1988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58528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9D029940-2F41-4E17-A40A-E2FBAE05DD2B}"/>
              </a:ext>
            </a:extLst>
          </p:cNvPr>
          <p:cNvSpPr txBox="1"/>
          <p:nvPr/>
        </p:nvSpPr>
        <p:spPr>
          <a:xfrm>
            <a:off x="0" y="0"/>
            <a:ext cx="9144000" cy="563231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it-IT" sz="3600" dirty="0">
              <a:ln w="19050">
                <a:noFill/>
              </a:ln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dirty="0">
                <a:ln w="19050">
                  <a:noFill/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5ª STAZIONE </a:t>
            </a:r>
          </a:p>
          <a:p>
            <a:pPr algn="ctr"/>
            <a:endParaRPr lang="it-IT" sz="3600" dirty="0">
              <a:ln w="19050">
                <a:noFill/>
              </a:ln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endParaRPr lang="it-IT" sz="3600" dirty="0">
              <a:ln w="19050">
                <a:noFill/>
              </a:ln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b="1" i="1" dirty="0">
                <a:ln w="19050">
                  <a:solidFill>
                    <a:srgbClr val="00B0F0"/>
                  </a:solidFill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SIMONE DI CIRENE </a:t>
            </a:r>
          </a:p>
          <a:p>
            <a:pPr algn="ctr"/>
            <a:r>
              <a:rPr lang="it-IT" sz="3600" b="1" i="1" dirty="0">
                <a:ln w="19050">
                  <a:solidFill>
                    <a:srgbClr val="00B0F0"/>
                  </a:solidFill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PORTA LA CROCE DI GESÙ</a:t>
            </a:r>
            <a:endParaRPr lang="it-IT" sz="36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endParaRPr lang="it-IT" sz="36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99FF66"/>
                </a:solidFill>
                <a:latin typeface="Bookman Old Style" panose="02050604050505020204" pitchFamily="18" charset="0"/>
              </a:rPr>
              <a:t>Ti adoriamo, o Cristo e ti benediciamo.</a:t>
            </a:r>
          </a:p>
          <a:p>
            <a:pPr algn="ctr"/>
            <a:r>
              <a:rPr lang="it-IT" sz="36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Perché con la tua santa croce </a:t>
            </a:r>
          </a:p>
          <a:p>
            <a:pPr algn="ctr"/>
            <a:r>
              <a:rPr lang="it-IT" sz="36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hai redento il mondo. </a:t>
            </a:r>
          </a:p>
        </p:txBody>
      </p:sp>
    </p:spTree>
    <p:extLst>
      <p:ext uri="{BB962C8B-B14F-4D97-AF65-F5344CB8AC3E}">
        <p14:creationId xmlns:p14="http://schemas.microsoft.com/office/powerpoint/2010/main" val="10139603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1593F6-8389-4897-97A3-517F83A0399D}"/>
              </a:ext>
            </a:extLst>
          </p:cNvPr>
          <p:cNvSpPr txBox="1"/>
          <p:nvPr/>
        </p:nvSpPr>
        <p:spPr>
          <a:xfrm>
            <a:off x="0" y="335846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Dal Vangelo secondo Marco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“Dopo essersi fatti beffe di lui,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lo spogliarono della porpora e gli fecero indossare le sue vesti, poi lo condussero fuori per crocifiggerlo.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Costrinsero a portare la sua croce un tale che passava, un certo Simone di Cirene, che veniva dalla campagna, padre di Alessandro e di Rufo”.</a:t>
            </a:r>
          </a:p>
        </p:txBody>
      </p:sp>
    </p:spTree>
    <p:extLst>
      <p:ext uri="{BB962C8B-B14F-4D97-AF65-F5344CB8AC3E}">
        <p14:creationId xmlns:p14="http://schemas.microsoft.com/office/powerpoint/2010/main" val="27438558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imone il Cireneo, colui che per un tratto fu coinvolto nella fatica e  nella sofferenza della Croce. - Il blog di Sabino Paciolla">
            <a:extLst>
              <a:ext uri="{FF2B5EF4-FFF2-40B4-BE49-F238E27FC236}">
                <a16:creationId xmlns:a16="http://schemas.microsoft.com/office/drawing/2014/main" id="{61D249AC-C1D5-4156-BD21-47EC39BB9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2905"/>
            <a:ext cx="9144000" cy="609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0179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AE2C08D-97CC-453F-9A72-682070D303F3}"/>
              </a:ext>
            </a:extLst>
          </p:cNvPr>
          <p:cNvSpPr txBox="1"/>
          <p:nvPr/>
        </p:nvSpPr>
        <p:spPr>
          <a:xfrm>
            <a:off x="0" y="0"/>
            <a:ext cx="9144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Marco ci parla di un uomo, originario di Cirene, che, tornando dalla campagna, si è trovato coinvolto nel tragico evento di Gesù e costretto a portare la sua croce.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È significativo che il Vangelo più breve – quello di Marco – aggiunga un particolare rispetto agli altri Vangeli,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su quello che era un semplice passante: significa che in quel momento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è avvenuto qualcosa di decisivo. </a:t>
            </a:r>
          </a:p>
        </p:txBody>
      </p:sp>
    </p:spTree>
    <p:extLst>
      <p:ext uri="{BB962C8B-B14F-4D97-AF65-F5344CB8AC3E}">
        <p14:creationId xmlns:p14="http://schemas.microsoft.com/office/powerpoint/2010/main" val="28557534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AE2C08D-97CC-453F-9A72-682070D303F3}"/>
              </a:ext>
            </a:extLst>
          </p:cNvPr>
          <p:cNvSpPr txBox="1"/>
          <p:nvPr/>
        </p:nvSpPr>
        <p:spPr>
          <a:xfrm>
            <a:off x="0" y="58847"/>
            <a:ext cx="9144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L’incontro imprevisto e impattante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col Figlio di Dio,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che ama l’uomo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fino al dono della sua stessa vita,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ha reso testimone della Rivelazione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lo stesso Simone.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Da semplice uomo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che rientrava dai campi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a martire della fede,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proprio nel senso di testimone,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ricordato in questo testo.</a:t>
            </a:r>
          </a:p>
        </p:txBody>
      </p:sp>
    </p:spTree>
    <p:extLst>
      <p:ext uri="{BB962C8B-B14F-4D97-AF65-F5344CB8AC3E}">
        <p14:creationId xmlns:p14="http://schemas.microsoft.com/office/powerpoint/2010/main" val="15917709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B17F599-28E5-4432-ACA7-39A94864C59A}"/>
              </a:ext>
            </a:extLst>
          </p:cNvPr>
          <p:cNvSpPr txBox="1"/>
          <p:nvPr/>
        </p:nvSpPr>
        <p:spPr>
          <a:xfrm>
            <a:off x="0" y="0"/>
            <a:ext cx="91440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RESPONSORIO</a:t>
            </a:r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</a:p>
          <a:p>
            <a:pPr algn="ctr"/>
            <a:endParaRPr lang="it-IT" sz="36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 Aiutaci, Gesù, a donarci a Te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con sincera umiltà </a:t>
            </a:r>
          </a:p>
          <a:p>
            <a:pPr algn="ctr"/>
            <a:endParaRPr lang="it-IT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66FFFF"/>
                </a:solidFill>
                <a:latin typeface="Bookman Old Style" panose="02050604050505020204" pitchFamily="18" charset="0"/>
              </a:rPr>
              <a:t>Quando preghiamo solo con la bocca e non con il cuore </a:t>
            </a:r>
          </a:p>
          <a:p>
            <a:pPr algn="ctr"/>
            <a:endParaRPr lang="it-IT" i="1" dirty="0">
              <a:solidFill>
                <a:srgbClr val="66FFFF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66FFFF"/>
                </a:solidFill>
                <a:latin typeface="Bookman Old Style" panose="02050604050505020204" pitchFamily="18" charset="0"/>
              </a:rPr>
              <a:t>Quando dedichiamo del tempo a Te solo perché ci sentiamo in dovere di farlo </a:t>
            </a:r>
          </a:p>
          <a:p>
            <a:pPr algn="ctr"/>
            <a:endParaRPr lang="it-IT" i="1" dirty="0">
              <a:solidFill>
                <a:srgbClr val="66FFFF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66FFFF"/>
                </a:solidFill>
                <a:latin typeface="Bookman Old Style" panose="02050604050505020204" pitchFamily="18" charset="0"/>
              </a:rPr>
              <a:t>Quando non Ti riconosciamo nel volto della persona che ha bisogno </a:t>
            </a:r>
          </a:p>
        </p:txBody>
      </p:sp>
    </p:spTree>
    <p:extLst>
      <p:ext uri="{BB962C8B-B14F-4D97-AF65-F5344CB8AC3E}">
        <p14:creationId xmlns:p14="http://schemas.microsoft.com/office/powerpoint/2010/main" val="2035511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E4625F6-B287-4B95-B334-225D91835009}"/>
              </a:ext>
            </a:extLst>
          </p:cNvPr>
          <p:cNvSpPr txBox="1"/>
          <p:nvPr/>
        </p:nvSpPr>
        <p:spPr>
          <a:xfrm>
            <a:off x="0" y="2028617"/>
            <a:ext cx="9144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Ti saluto, o Croce santa </a:t>
            </a:r>
          </a:p>
          <a:p>
            <a:pPr algn="ctr"/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che portasti il Redentor; </a:t>
            </a:r>
          </a:p>
          <a:p>
            <a:pPr algn="ctr"/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gloria, lode, </a:t>
            </a:r>
            <a:r>
              <a:rPr lang="it-IT" sz="4400" b="1" i="1" dirty="0" err="1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onor</a:t>
            </a:r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 ti canta </a:t>
            </a:r>
          </a:p>
          <a:p>
            <a:pPr algn="ctr"/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ogni lingua ed ogni cuor.</a:t>
            </a:r>
          </a:p>
        </p:txBody>
      </p:sp>
      <p:pic>
        <p:nvPicPr>
          <p:cNvPr id="3" name="Picture 2" descr="Nota Musicale a 256x256 pixel">
            <a:extLst>
              <a:ext uri="{FF2B5EF4-FFF2-40B4-BE49-F238E27FC236}">
                <a16:creationId xmlns:a16="http://schemas.microsoft.com/office/drawing/2014/main" id="{B3F7E7EB-0922-4EAC-B69D-A32A68A3E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FF00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0"/>
            <a:ext cx="1484784" cy="1484784"/>
          </a:xfrm>
          <a:prstGeom prst="rect">
            <a:avLst/>
          </a:prstGeom>
          <a:noFill/>
        </p:spPr>
      </p:pic>
      <p:pic>
        <p:nvPicPr>
          <p:cNvPr id="4" name="Picture 2" descr="http://t3.gstatic.com/images?q=tbn:ANd9GcTbsdjGR0rThVeoH6OtymRGAGsO2Q3kIoYeXoWFkkbEyilK0HeOzQ">
            <a:extLst>
              <a:ext uri="{FF2B5EF4-FFF2-40B4-BE49-F238E27FC236}">
                <a16:creationId xmlns:a16="http://schemas.microsoft.com/office/drawing/2014/main" id="{4FAFC3F5-C922-4842-8AB3-D2FF95748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559324" y="4869160"/>
            <a:ext cx="3584675" cy="1988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62760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414D6F2-4F72-4800-8B9A-F67EA3213705}"/>
              </a:ext>
            </a:extLst>
          </p:cNvPr>
          <p:cNvSpPr txBox="1"/>
          <p:nvPr/>
        </p:nvSpPr>
        <p:spPr>
          <a:xfrm>
            <a:off x="0" y="612845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Signore,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a Simone di Cirene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hai aperto gli occhi e il cuore,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donandogli,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nella condivisione della croce,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la grazia della fede. </a:t>
            </a:r>
          </a:p>
          <a:p>
            <a:pPr algn="ctr"/>
            <a:endParaRPr lang="it-IT" sz="3600" b="1" dirty="0">
              <a:ln w="12700">
                <a:solidFill>
                  <a:schemeClr val="bg1"/>
                </a:solidFill>
              </a:ln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Rendici testimoni autentici,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segno della tua presenza viva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nel mondo.</a:t>
            </a:r>
          </a:p>
        </p:txBody>
      </p:sp>
    </p:spTree>
    <p:extLst>
      <p:ext uri="{BB962C8B-B14F-4D97-AF65-F5344CB8AC3E}">
        <p14:creationId xmlns:p14="http://schemas.microsoft.com/office/powerpoint/2010/main" val="9893539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E4625F6-B287-4B95-B334-225D91835009}"/>
              </a:ext>
            </a:extLst>
          </p:cNvPr>
          <p:cNvSpPr txBox="1"/>
          <p:nvPr/>
        </p:nvSpPr>
        <p:spPr>
          <a:xfrm>
            <a:off x="0" y="2028617"/>
            <a:ext cx="9144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Ti saluto, o Croce santa </a:t>
            </a:r>
          </a:p>
          <a:p>
            <a:pPr algn="ctr"/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che portasti il Redentor; </a:t>
            </a:r>
          </a:p>
          <a:p>
            <a:pPr algn="ctr"/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gloria, lode, </a:t>
            </a:r>
            <a:r>
              <a:rPr lang="it-IT" sz="4400" b="1" i="1" dirty="0" err="1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onor</a:t>
            </a:r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 ti canta </a:t>
            </a:r>
          </a:p>
          <a:p>
            <a:pPr algn="ctr"/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ogni lingua ed ogni cuor.</a:t>
            </a:r>
          </a:p>
        </p:txBody>
      </p:sp>
      <p:pic>
        <p:nvPicPr>
          <p:cNvPr id="3" name="Picture 2" descr="Nota Musicale a 256x256 pixel">
            <a:extLst>
              <a:ext uri="{FF2B5EF4-FFF2-40B4-BE49-F238E27FC236}">
                <a16:creationId xmlns:a16="http://schemas.microsoft.com/office/drawing/2014/main" id="{B3F7E7EB-0922-4EAC-B69D-A32A68A3E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FF00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0"/>
            <a:ext cx="1484784" cy="1484784"/>
          </a:xfrm>
          <a:prstGeom prst="rect">
            <a:avLst/>
          </a:prstGeom>
          <a:noFill/>
        </p:spPr>
      </p:pic>
      <p:pic>
        <p:nvPicPr>
          <p:cNvPr id="4" name="Picture 2" descr="http://t3.gstatic.com/images?q=tbn:ANd9GcTbsdjGR0rThVeoH6OtymRGAGsO2Q3kIoYeXoWFkkbEyilK0HeOzQ">
            <a:extLst>
              <a:ext uri="{FF2B5EF4-FFF2-40B4-BE49-F238E27FC236}">
                <a16:creationId xmlns:a16="http://schemas.microsoft.com/office/drawing/2014/main" id="{4FAFC3F5-C922-4842-8AB3-D2FF95748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559324" y="4869160"/>
            <a:ext cx="3584675" cy="1988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95506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9D029940-2F41-4E17-A40A-E2FBAE05DD2B}"/>
              </a:ext>
            </a:extLst>
          </p:cNvPr>
          <p:cNvSpPr txBox="1"/>
          <p:nvPr/>
        </p:nvSpPr>
        <p:spPr>
          <a:xfrm>
            <a:off x="0" y="0"/>
            <a:ext cx="9144000" cy="563231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it-IT" sz="3600" dirty="0">
              <a:ln w="19050">
                <a:noFill/>
              </a:ln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dirty="0">
                <a:ln w="19050">
                  <a:noFill/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6ª STAZIONE </a:t>
            </a:r>
          </a:p>
          <a:p>
            <a:pPr algn="ctr"/>
            <a:endParaRPr lang="it-IT" sz="3600" dirty="0">
              <a:ln w="19050">
                <a:noFill/>
              </a:ln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endParaRPr lang="it-IT" sz="3600" dirty="0">
              <a:ln w="19050">
                <a:noFill/>
              </a:ln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b="1" i="1" dirty="0">
                <a:ln w="19050">
                  <a:solidFill>
                    <a:srgbClr val="00B0F0"/>
                  </a:solidFill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UNA DONNA ASCIUGA </a:t>
            </a:r>
          </a:p>
          <a:p>
            <a:pPr algn="ctr"/>
            <a:r>
              <a:rPr lang="it-IT" sz="3600" b="1" i="1" dirty="0">
                <a:ln w="19050">
                  <a:solidFill>
                    <a:srgbClr val="00B0F0"/>
                  </a:solidFill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IL VOLTO DI GESÙ</a:t>
            </a:r>
          </a:p>
          <a:p>
            <a:pPr algn="ctr"/>
            <a:endParaRPr lang="it-IT" sz="36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99FF66"/>
                </a:solidFill>
                <a:latin typeface="Bookman Old Style" panose="02050604050505020204" pitchFamily="18" charset="0"/>
              </a:rPr>
              <a:t>Ti adoriamo, o Cristo e ti benediciamo.</a:t>
            </a:r>
          </a:p>
          <a:p>
            <a:pPr algn="ctr"/>
            <a:r>
              <a:rPr lang="it-IT" sz="36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Perché con la tua santa croce </a:t>
            </a:r>
          </a:p>
          <a:p>
            <a:pPr algn="ctr"/>
            <a:r>
              <a:rPr lang="it-IT" sz="36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hai redento il mondo. </a:t>
            </a:r>
          </a:p>
        </p:txBody>
      </p:sp>
    </p:spTree>
    <p:extLst>
      <p:ext uri="{BB962C8B-B14F-4D97-AF65-F5344CB8AC3E}">
        <p14:creationId xmlns:p14="http://schemas.microsoft.com/office/powerpoint/2010/main" val="26237847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1593F6-8389-4897-97A3-517F83A0399D}"/>
              </a:ext>
            </a:extLst>
          </p:cNvPr>
          <p:cNvSpPr txBox="1"/>
          <p:nvPr/>
        </p:nvSpPr>
        <p:spPr>
          <a:xfrm>
            <a:off x="0" y="1443841"/>
            <a:ext cx="9144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Dal Vangelo secondo Matteo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“In verità io vi dico: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tutto quello che avete fatto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a uno solo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di questi miei fratelli più piccoli,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l’avete fatto a me”.</a:t>
            </a:r>
          </a:p>
        </p:txBody>
      </p:sp>
    </p:spTree>
    <p:extLst>
      <p:ext uri="{BB962C8B-B14F-4D97-AF65-F5344CB8AC3E}">
        <p14:creationId xmlns:p14="http://schemas.microsoft.com/office/powerpoint/2010/main" val="3156386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XIX – Veronica Route">
            <a:extLst>
              <a:ext uri="{FF2B5EF4-FFF2-40B4-BE49-F238E27FC236}">
                <a16:creationId xmlns:a16="http://schemas.microsoft.com/office/drawing/2014/main" id="{71AEA02D-CED5-4D13-8B72-B8F85BAD2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5"/>
            <a:ext cx="9144000" cy="64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6937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AE2C08D-97CC-453F-9A72-682070D303F3}"/>
              </a:ext>
            </a:extLst>
          </p:cNvPr>
          <p:cNvSpPr txBox="1"/>
          <p:nvPr/>
        </p:nvSpPr>
        <p:spPr>
          <a:xfrm>
            <a:off x="0" y="58847"/>
            <a:ext cx="9144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Sfamare, dissetare, vestire, accogliere, visitare sono gesti semplici di un credente che si lascia interrogare e commuovere dalla sofferenza dell’altro.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Sono una testimonianza che l’azione silenziosa dell’umile di cuore grida di fronte a un’umanità indifferente.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L’attenzione quotidiana alle necessità di chi incrociamo sul cammino ci educa al dono gratuito della vita. </a:t>
            </a:r>
          </a:p>
        </p:txBody>
      </p:sp>
    </p:spTree>
    <p:extLst>
      <p:ext uri="{BB962C8B-B14F-4D97-AF65-F5344CB8AC3E}">
        <p14:creationId xmlns:p14="http://schemas.microsoft.com/office/powerpoint/2010/main" val="11155568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AE2C08D-97CC-453F-9A72-682070D303F3}"/>
              </a:ext>
            </a:extLst>
          </p:cNvPr>
          <p:cNvSpPr txBox="1"/>
          <p:nvPr/>
        </p:nvSpPr>
        <p:spPr>
          <a:xfrm>
            <a:off x="0" y="612845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Questa è la vita quotidiana di un martire: imitare la compassione del Signore Gesù con la consapevolezza che nel volto di quelli a cui si è fatto prossimo ha incontrato lo stesso volto del Signore.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La memoria di questi volti sofferenti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sia il nostro panno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che riflette il volto di Cristo Gesù. </a:t>
            </a:r>
          </a:p>
        </p:txBody>
      </p:sp>
    </p:spTree>
    <p:extLst>
      <p:ext uri="{BB962C8B-B14F-4D97-AF65-F5344CB8AC3E}">
        <p14:creationId xmlns:p14="http://schemas.microsoft.com/office/powerpoint/2010/main" val="42741821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B17F599-28E5-4432-ACA7-39A94864C59A}"/>
              </a:ext>
            </a:extLst>
          </p:cNvPr>
          <p:cNvSpPr txBox="1"/>
          <p:nvPr/>
        </p:nvSpPr>
        <p:spPr>
          <a:xfrm>
            <a:off x="0" y="0"/>
            <a:ext cx="91440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RESPONSORIO</a:t>
            </a:r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</a:p>
          <a:p>
            <a:pPr algn="ctr"/>
            <a:endParaRPr lang="it-IT" sz="36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 Ascolta, Signore, il nostro grido</a:t>
            </a:r>
          </a:p>
          <a:p>
            <a:pPr algn="ctr"/>
            <a:endParaRPr lang="it-IT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66FFFF"/>
                </a:solidFill>
                <a:latin typeface="Bookman Old Style" panose="02050604050505020204" pitchFamily="18" charset="0"/>
              </a:rPr>
              <a:t>Per i cuori degli umili che gridano di fronte ad un’umanità indifferente </a:t>
            </a:r>
          </a:p>
          <a:p>
            <a:pPr algn="ctr"/>
            <a:endParaRPr lang="it-IT" i="1" dirty="0">
              <a:solidFill>
                <a:srgbClr val="66FFFF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66FFFF"/>
                </a:solidFill>
                <a:latin typeface="Bookman Old Style" panose="02050604050505020204" pitchFamily="18" charset="0"/>
              </a:rPr>
              <a:t>Per chi non vuole accogliere, sfamare, dissetare e vestire i fratelli </a:t>
            </a:r>
          </a:p>
          <a:p>
            <a:pPr algn="ctr"/>
            <a:endParaRPr lang="it-IT" i="1" dirty="0">
              <a:solidFill>
                <a:srgbClr val="66FFFF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66FFFF"/>
                </a:solidFill>
                <a:latin typeface="Bookman Old Style" panose="02050604050505020204" pitchFamily="18" charset="0"/>
              </a:rPr>
              <a:t>Per chi ha il cuore troppo indurito per compiere anche solo un piccolo gesto di amore </a:t>
            </a:r>
          </a:p>
        </p:txBody>
      </p:sp>
    </p:spTree>
    <p:extLst>
      <p:ext uri="{BB962C8B-B14F-4D97-AF65-F5344CB8AC3E}">
        <p14:creationId xmlns:p14="http://schemas.microsoft.com/office/powerpoint/2010/main" val="13843256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414D6F2-4F72-4800-8B9A-F67EA3213705}"/>
              </a:ext>
            </a:extLst>
          </p:cNvPr>
          <p:cNvSpPr txBox="1"/>
          <p:nvPr/>
        </p:nvSpPr>
        <p:spPr>
          <a:xfrm>
            <a:off x="0" y="612845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Gesù, nostro Signore,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rendici attenti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alle </a:t>
            </a:r>
            <a:r>
              <a:rPr lang="it-IT" sz="3600" b="1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necessità dell’altro </a:t>
            </a:r>
            <a:endParaRPr lang="it-IT" sz="3600" b="1" dirty="0">
              <a:ln w="12700">
                <a:solidFill>
                  <a:schemeClr val="bg1"/>
                </a:solidFill>
              </a:ln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e capaci di farci prossimi. </a:t>
            </a:r>
          </a:p>
          <a:p>
            <a:pPr algn="ctr"/>
            <a:endParaRPr lang="it-IT" sz="3600" b="1" dirty="0">
              <a:ln w="12700">
                <a:solidFill>
                  <a:schemeClr val="bg1"/>
                </a:solidFill>
              </a:ln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b="1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Fa’ </a:t>
            </a:r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che, incontrandoti,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resti impresso il tuo volto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nei nostri cuori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e così potremo mostrare al mondo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la tua immagine.</a:t>
            </a:r>
          </a:p>
        </p:txBody>
      </p:sp>
    </p:spTree>
    <p:extLst>
      <p:ext uri="{BB962C8B-B14F-4D97-AF65-F5344CB8AC3E}">
        <p14:creationId xmlns:p14="http://schemas.microsoft.com/office/powerpoint/2010/main" val="42337524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E4625F6-B287-4B95-B334-225D91835009}"/>
              </a:ext>
            </a:extLst>
          </p:cNvPr>
          <p:cNvSpPr txBox="1"/>
          <p:nvPr/>
        </p:nvSpPr>
        <p:spPr>
          <a:xfrm>
            <a:off x="0" y="2028617"/>
            <a:ext cx="9144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Ti saluto, o Croce santa </a:t>
            </a:r>
          </a:p>
          <a:p>
            <a:pPr algn="ctr"/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che portasti il Redentor; </a:t>
            </a:r>
          </a:p>
          <a:p>
            <a:pPr algn="ctr"/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gloria, lode, </a:t>
            </a:r>
            <a:r>
              <a:rPr lang="it-IT" sz="4400" b="1" i="1" dirty="0" err="1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onor</a:t>
            </a:r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 ti canta </a:t>
            </a:r>
          </a:p>
          <a:p>
            <a:pPr algn="ctr"/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ogni lingua ed ogni cuor.</a:t>
            </a:r>
          </a:p>
        </p:txBody>
      </p:sp>
      <p:pic>
        <p:nvPicPr>
          <p:cNvPr id="3" name="Picture 2" descr="Nota Musicale a 256x256 pixel">
            <a:extLst>
              <a:ext uri="{FF2B5EF4-FFF2-40B4-BE49-F238E27FC236}">
                <a16:creationId xmlns:a16="http://schemas.microsoft.com/office/drawing/2014/main" id="{B3F7E7EB-0922-4EAC-B69D-A32A68A3E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FF00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0"/>
            <a:ext cx="1484784" cy="1484784"/>
          </a:xfrm>
          <a:prstGeom prst="rect">
            <a:avLst/>
          </a:prstGeom>
          <a:noFill/>
        </p:spPr>
      </p:pic>
      <p:pic>
        <p:nvPicPr>
          <p:cNvPr id="4" name="Picture 2" descr="http://t3.gstatic.com/images?q=tbn:ANd9GcTbsdjGR0rThVeoH6OtymRGAGsO2Q3kIoYeXoWFkkbEyilK0HeOzQ">
            <a:extLst>
              <a:ext uri="{FF2B5EF4-FFF2-40B4-BE49-F238E27FC236}">
                <a16:creationId xmlns:a16="http://schemas.microsoft.com/office/drawing/2014/main" id="{4FAFC3F5-C922-4842-8AB3-D2FF95748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559324" y="4869160"/>
            <a:ext cx="3584675" cy="1988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5073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0"/>
            <a:ext cx="9144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4000" i="1" dirty="0">
                <a:solidFill>
                  <a:srgbClr val="99FF66"/>
                </a:solidFill>
                <a:latin typeface="Bookman Old Style" panose="02050604050505020204" pitchFamily="18" charset="0"/>
              </a:rPr>
              <a:t>Se Tu m’accogli, Padre buono, </a:t>
            </a:r>
          </a:p>
          <a:p>
            <a:pPr algn="just"/>
            <a:r>
              <a:rPr lang="it-IT" sz="4000" i="1" dirty="0">
                <a:solidFill>
                  <a:srgbClr val="99FF66"/>
                </a:solidFill>
                <a:latin typeface="Bookman Old Style" panose="02050604050505020204" pitchFamily="18" charset="0"/>
              </a:rPr>
              <a:t>prima che venga sera,</a:t>
            </a:r>
          </a:p>
          <a:p>
            <a:pPr algn="just"/>
            <a:r>
              <a:rPr lang="it-IT" sz="4000" i="1" dirty="0">
                <a:solidFill>
                  <a:srgbClr val="99FF66"/>
                </a:solidFill>
                <a:latin typeface="Bookman Old Style" panose="02050604050505020204" pitchFamily="18" charset="0"/>
              </a:rPr>
              <a:t>se Tu mi doni il tuo perdono </a:t>
            </a:r>
          </a:p>
          <a:p>
            <a:pPr algn="just"/>
            <a:r>
              <a:rPr lang="it-IT" sz="4000" i="1" dirty="0">
                <a:solidFill>
                  <a:srgbClr val="99FF66"/>
                </a:solidFill>
                <a:latin typeface="Bookman Old Style" panose="02050604050505020204" pitchFamily="18" charset="0"/>
              </a:rPr>
              <a:t>avrò la pace vera:</a:t>
            </a:r>
          </a:p>
          <a:p>
            <a:pPr algn="just"/>
            <a:endParaRPr lang="it-IT" sz="4000" i="1" dirty="0">
              <a:solidFill>
                <a:srgbClr val="99FF66"/>
              </a:solidFill>
              <a:latin typeface="Bookman Old Style" panose="02050604050505020204" pitchFamily="18" charset="0"/>
            </a:endParaRPr>
          </a:p>
          <a:p>
            <a:pPr lvl="1" algn="just"/>
            <a:r>
              <a:rPr lang="it-IT" sz="40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ti chiamerò mio Salvatore </a:t>
            </a:r>
          </a:p>
          <a:p>
            <a:pPr lvl="1" algn="just"/>
            <a:r>
              <a:rPr lang="it-IT" sz="40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e tornerò, Gesù con Te.</a:t>
            </a:r>
          </a:p>
        </p:txBody>
      </p:sp>
      <p:pic>
        <p:nvPicPr>
          <p:cNvPr id="4" name="Picture 2" descr="http://t3.gstatic.com/images?q=tbn:ANd9GcTbsdjGR0rThVeoH6OtymRGAGsO2Q3kIoYeXoWFkkbEyilK0HeOzQ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FF00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2463198" y="4518000"/>
            <a:ext cx="4217604" cy="23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3653313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9D029940-2F41-4E17-A40A-E2FBAE05DD2B}"/>
              </a:ext>
            </a:extLst>
          </p:cNvPr>
          <p:cNvSpPr txBox="1"/>
          <p:nvPr/>
        </p:nvSpPr>
        <p:spPr>
          <a:xfrm>
            <a:off x="0" y="0"/>
            <a:ext cx="9144000" cy="563231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it-IT" sz="3600" dirty="0">
              <a:ln w="19050">
                <a:noFill/>
              </a:ln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dirty="0">
                <a:ln w="19050">
                  <a:noFill/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7ª STAZIONE </a:t>
            </a:r>
          </a:p>
          <a:p>
            <a:pPr algn="ctr"/>
            <a:endParaRPr lang="it-IT" sz="3600" dirty="0">
              <a:ln w="19050">
                <a:noFill/>
              </a:ln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endParaRPr lang="it-IT" sz="3600" dirty="0">
              <a:ln w="19050">
                <a:noFill/>
              </a:ln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b="1" i="1" dirty="0">
                <a:ln w="19050">
                  <a:solidFill>
                    <a:srgbClr val="00B0F0"/>
                  </a:solidFill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GESÙ CADE </a:t>
            </a:r>
          </a:p>
          <a:p>
            <a:pPr algn="ctr"/>
            <a:r>
              <a:rPr lang="it-IT" sz="3600" b="1" i="1" dirty="0">
                <a:ln w="19050">
                  <a:solidFill>
                    <a:srgbClr val="00B0F0"/>
                  </a:solidFill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PER LA SECONDA VOLTA</a:t>
            </a:r>
          </a:p>
          <a:p>
            <a:pPr algn="ctr"/>
            <a:endParaRPr lang="it-IT" sz="36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99FF66"/>
                </a:solidFill>
                <a:latin typeface="Bookman Old Style" panose="02050604050505020204" pitchFamily="18" charset="0"/>
              </a:rPr>
              <a:t>Ti adoriamo, o Cristo e ti benediciamo.</a:t>
            </a:r>
          </a:p>
          <a:p>
            <a:pPr algn="ctr"/>
            <a:r>
              <a:rPr lang="it-IT" sz="36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Perché con la tua santa croce </a:t>
            </a:r>
          </a:p>
          <a:p>
            <a:pPr algn="ctr"/>
            <a:r>
              <a:rPr lang="it-IT" sz="36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hai redento il mondo.</a:t>
            </a:r>
            <a:endParaRPr lang="it-IT" sz="3600" b="1" i="1" dirty="0">
              <a:solidFill>
                <a:srgbClr val="99FF66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765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1593F6-8389-4897-97A3-517F83A0399D}"/>
              </a:ext>
            </a:extLst>
          </p:cNvPr>
          <p:cNvSpPr txBox="1"/>
          <p:nvPr/>
        </p:nvSpPr>
        <p:spPr>
          <a:xfrm>
            <a:off x="0" y="1720840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Dal libro dei Proverbi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«Sette volte cade il giusto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e si rialza,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ma i malvagi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soccombono nella sventura.»</a:t>
            </a:r>
          </a:p>
        </p:txBody>
      </p:sp>
    </p:spTree>
    <p:extLst>
      <p:ext uri="{BB962C8B-B14F-4D97-AF65-F5344CB8AC3E}">
        <p14:creationId xmlns:p14="http://schemas.microsoft.com/office/powerpoint/2010/main" val="20689168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VII Stazione: Gesù cade per la seconda volta">
            <a:extLst>
              <a:ext uri="{FF2B5EF4-FFF2-40B4-BE49-F238E27FC236}">
                <a16:creationId xmlns:a16="http://schemas.microsoft.com/office/drawing/2014/main" id="{BEA07BBA-481F-44D2-B4D5-A61C3EA11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22"/>
            <a:ext cx="9144000" cy="681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5628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AE2C08D-97CC-453F-9A72-682070D303F3}"/>
              </a:ext>
            </a:extLst>
          </p:cNvPr>
          <p:cNvSpPr txBox="1"/>
          <p:nvPr/>
        </p:nvSpPr>
        <p:spPr>
          <a:xfrm>
            <a:off x="0" y="889844"/>
            <a:ext cx="9144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Il proverbio illumina la seconda caduta di Gesù come segno di una perseveranza che non si arrende di fronte al peso della missione salvifica.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Il “giusto” che cade e si rialza sette volte rappresenta colui che, pur ferito dalla fragilità umana, non interrompe il cammino della fedeltà. </a:t>
            </a:r>
          </a:p>
        </p:txBody>
      </p:sp>
    </p:spTree>
    <p:extLst>
      <p:ext uri="{BB962C8B-B14F-4D97-AF65-F5344CB8AC3E}">
        <p14:creationId xmlns:p14="http://schemas.microsoft.com/office/powerpoint/2010/main" val="1785103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AE2C08D-97CC-453F-9A72-682070D303F3}"/>
              </a:ext>
            </a:extLst>
          </p:cNvPr>
          <p:cNvSpPr txBox="1"/>
          <p:nvPr/>
        </p:nvSpPr>
        <p:spPr>
          <a:xfrm>
            <a:off x="0" y="612845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In Cristo, questo si compie pienamente.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Ogni caduta è un atto di amore che redime le nostre fragilità.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La seconda caduta richiama il fallimento apparente che ogni discepolo sperimenta: lo sforzo che sembra inutile, l’indifferenza di chi ascolta, la fatica fisica e spirituale. </a:t>
            </a:r>
          </a:p>
        </p:txBody>
      </p:sp>
    </p:spTree>
    <p:extLst>
      <p:ext uri="{BB962C8B-B14F-4D97-AF65-F5344CB8AC3E}">
        <p14:creationId xmlns:p14="http://schemas.microsoft.com/office/powerpoint/2010/main" val="30757892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AE2C08D-97CC-453F-9A72-682070D303F3}"/>
              </a:ext>
            </a:extLst>
          </p:cNvPr>
          <p:cNvSpPr txBox="1"/>
          <p:nvPr/>
        </p:nvSpPr>
        <p:spPr>
          <a:xfrm>
            <a:off x="0" y="1166843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Ma nella prospettiva biblica,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la fede non è mai misurata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dal successo visibile,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bensì dalla fedeltà nel rialzarsi.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Come Gesù, anche il discepolo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è chiamato a rialzarsi “sette volte”,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cioè sempre, sostenuto dalla grazia. </a:t>
            </a:r>
          </a:p>
        </p:txBody>
      </p:sp>
    </p:spTree>
    <p:extLst>
      <p:ext uri="{BB962C8B-B14F-4D97-AF65-F5344CB8AC3E}">
        <p14:creationId xmlns:p14="http://schemas.microsoft.com/office/powerpoint/2010/main" val="19360568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B17F599-28E5-4432-ACA7-39A94864C59A}"/>
              </a:ext>
            </a:extLst>
          </p:cNvPr>
          <p:cNvSpPr txBox="1"/>
          <p:nvPr/>
        </p:nvSpPr>
        <p:spPr>
          <a:xfrm>
            <a:off x="0" y="0"/>
            <a:ext cx="9144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RESPONSORIO</a:t>
            </a:r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</a:p>
          <a:p>
            <a:pPr algn="ctr"/>
            <a:endParaRPr lang="it-IT" sz="36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Rialzaci, Signore, quando cadiamo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66FFFF"/>
                </a:solidFill>
                <a:latin typeface="Bookman Old Style" panose="02050604050505020204" pitchFamily="18" charset="0"/>
              </a:rPr>
              <a:t>Quando le difficoltà del quotidiano ci opprimono </a:t>
            </a:r>
          </a:p>
          <a:p>
            <a:pPr algn="ctr"/>
            <a:endParaRPr lang="it-IT" sz="3600" i="1" dirty="0">
              <a:solidFill>
                <a:srgbClr val="66FFFF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66FFFF"/>
                </a:solidFill>
                <a:latin typeface="Bookman Old Style" panose="02050604050505020204" pitchFamily="18" charset="0"/>
              </a:rPr>
              <a:t>Quando l’indifferenza ci schiaccia </a:t>
            </a:r>
          </a:p>
          <a:p>
            <a:pPr algn="ctr"/>
            <a:endParaRPr lang="it-IT" sz="3600" i="1" dirty="0">
              <a:solidFill>
                <a:srgbClr val="66FFFF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66FFFF"/>
                </a:solidFill>
                <a:latin typeface="Bookman Old Style" panose="02050604050505020204" pitchFamily="18" charset="0"/>
              </a:rPr>
              <a:t>Quando siamo abbattuti perché ci sembra che il mondo non voglia ascoltare la tua Parola </a:t>
            </a:r>
          </a:p>
        </p:txBody>
      </p:sp>
    </p:spTree>
    <p:extLst>
      <p:ext uri="{BB962C8B-B14F-4D97-AF65-F5344CB8AC3E}">
        <p14:creationId xmlns:p14="http://schemas.microsoft.com/office/powerpoint/2010/main" val="33273993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414D6F2-4F72-4800-8B9A-F67EA3213705}"/>
              </a:ext>
            </a:extLst>
          </p:cNvPr>
          <p:cNvSpPr txBox="1"/>
          <p:nvPr/>
        </p:nvSpPr>
        <p:spPr>
          <a:xfrm>
            <a:off x="0" y="58847"/>
            <a:ext cx="9144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Signore Gesù,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che sei caduto ancora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sotto il peso della croce,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donaci la forza di non scoraggiarci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nelle nostre cadute. </a:t>
            </a:r>
          </a:p>
          <a:p>
            <a:pPr algn="ctr"/>
            <a:endParaRPr lang="it-IT" sz="3600" b="1" dirty="0">
              <a:ln w="12700">
                <a:solidFill>
                  <a:schemeClr val="bg1"/>
                </a:solidFill>
              </a:ln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Rendici cristiani perseveranti,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capaci di rialzarci ogni volta,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di riprendere il cammino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con cuore rinnovato,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di portare il Tuo Vangelo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anche quando il mondo non ascolta.</a:t>
            </a:r>
          </a:p>
        </p:txBody>
      </p:sp>
    </p:spTree>
    <p:extLst>
      <p:ext uri="{BB962C8B-B14F-4D97-AF65-F5344CB8AC3E}">
        <p14:creationId xmlns:p14="http://schemas.microsoft.com/office/powerpoint/2010/main" val="30525983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E4625F6-B287-4B95-B334-225D91835009}"/>
              </a:ext>
            </a:extLst>
          </p:cNvPr>
          <p:cNvSpPr txBox="1"/>
          <p:nvPr/>
        </p:nvSpPr>
        <p:spPr>
          <a:xfrm>
            <a:off x="0" y="2028617"/>
            <a:ext cx="9144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Ti saluto, o Croce santa </a:t>
            </a:r>
          </a:p>
          <a:p>
            <a:pPr algn="ctr"/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che portasti il Redentor; </a:t>
            </a:r>
          </a:p>
          <a:p>
            <a:pPr algn="ctr"/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gloria, lode, </a:t>
            </a:r>
            <a:r>
              <a:rPr lang="it-IT" sz="4400" b="1" i="1" dirty="0" err="1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onor</a:t>
            </a:r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 ti canta </a:t>
            </a:r>
          </a:p>
          <a:p>
            <a:pPr algn="ctr"/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ogni lingua ed ogni cuor.</a:t>
            </a:r>
          </a:p>
        </p:txBody>
      </p:sp>
      <p:pic>
        <p:nvPicPr>
          <p:cNvPr id="3" name="Picture 2" descr="Nota Musicale a 256x256 pixel">
            <a:extLst>
              <a:ext uri="{FF2B5EF4-FFF2-40B4-BE49-F238E27FC236}">
                <a16:creationId xmlns:a16="http://schemas.microsoft.com/office/drawing/2014/main" id="{B3F7E7EB-0922-4EAC-B69D-A32A68A3E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FF00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0"/>
            <a:ext cx="1484784" cy="1484784"/>
          </a:xfrm>
          <a:prstGeom prst="rect">
            <a:avLst/>
          </a:prstGeom>
          <a:noFill/>
        </p:spPr>
      </p:pic>
      <p:pic>
        <p:nvPicPr>
          <p:cNvPr id="4" name="Picture 2" descr="http://t3.gstatic.com/images?q=tbn:ANd9GcTbsdjGR0rThVeoH6OtymRGAGsO2Q3kIoYeXoWFkkbEyilK0HeOzQ">
            <a:extLst>
              <a:ext uri="{FF2B5EF4-FFF2-40B4-BE49-F238E27FC236}">
                <a16:creationId xmlns:a16="http://schemas.microsoft.com/office/drawing/2014/main" id="{4FAFC3F5-C922-4842-8AB3-D2FF95748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559324" y="4869160"/>
            <a:ext cx="3584675" cy="1988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7624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9D029940-2F41-4E17-A40A-E2FBAE05DD2B}"/>
              </a:ext>
            </a:extLst>
          </p:cNvPr>
          <p:cNvSpPr txBox="1"/>
          <p:nvPr/>
        </p:nvSpPr>
        <p:spPr>
          <a:xfrm>
            <a:off x="0" y="0"/>
            <a:ext cx="9144000" cy="563231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it-IT" sz="3600" dirty="0">
              <a:ln w="19050">
                <a:noFill/>
              </a:ln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dirty="0">
                <a:ln w="19050">
                  <a:noFill/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8ª STAZIONE </a:t>
            </a:r>
          </a:p>
          <a:p>
            <a:pPr algn="ctr"/>
            <a:endParaRPr lang="it-IT" sz="3600" dirty="0">
              <a:ln w="19050">
                <a:noFill/>
              </a:ln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endParaRPr lang="it-IT" sz="3600" dirty="0">
              <a:ln w="19050">
                <a:noFill/>
              </a:ln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b="1" i="1" dirty="0">
                <a:ln w="19050">
                  <a:solidFill>
                    <a:srgbClr val="00B0F0"/>
                  </a:solidFill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GESÙ INCONTRA </a:t>
            </a:r>
          </a:p>
          <a:p>
            <a:pPr algn="ctr"/>
            <a:r>
              <a:rPr lang="it-IT" sz="3600" b="1" i="1" dirty="0">
                <a:ln w="19050">
                  <a:solidFill>
                    <a:srgbClr val="00B0F0"/>
                  </a:solidFill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LE DONNE DI GERUSALEMME</a:t>
            </a:r>
          </a:p>
          <a:p>
            <a:pPr algn="ctr"/>
            <a:endParaRPr lang="it-IT" sz="36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99FF66"/>
                </a:solidFill>
                <a:latin typeface="Bookman Old Style" panose="02050604050505020204" pitchFamily="18" charset="0"/>
              </a:rPr>
              <a:t>Ti adoriamo, o Cristo e ti benediciamo.</a:t>
            </a:r>
          </a:p>
          <a:p>
            <a:pPr algn="ctr"/>
            <a:r>
              <a:rPr lang="it-IT" sz="36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Perché con la tua santa croce </a:t>
            </a:r>
          </a:p>
          <a:p>
            <a:pPr algn="ctr"/>
            <a:r>
              <a:rPr lang="it-IT" sz="36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hai redento il mondo.</a:t>
            </a:r>
            <a:endParaRPr lang="it-IT" sz="3600" b="1" i="1" dirty="0">
              <a:solidFill>
                <a:srgbClr val="99FF66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71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D136C71-3A91-46A5-8ABB-105FD3A7D4C9}"/>
              </a:ext>
            </a:extLst>
          </p:cNvPr>
          <p:cNvSpPr txBox="1"/>
          <p:nvPr/>
        </p:nvSpPr>
        <p:spPr>
          <a:xfrm>
            <a:off x="0" y="1859340"/>
            <a:ext cx="9144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600" b="1" dirty="0">
                <a:ln w="25400">
                  <a:solidFill>
                    <a:srgbClr val="FFFF00"/>
                  </a:solidFill>
                </a:ln>
                <a:solidFill>
                  <a:srgbClr val="FF00FF"/>
                </a:solidFill>
                <a:latin typeface="Bookman Old Style" panose="02050604050505020204" pitchFamily="18" charset="0"/>
              </a:rPr>
              <a:t>Via Crucis </a:t>
            </a:r>
          </a:p>
          <a:p>
            <a:pPr algn="ctr"/>
            <a:endParaRPr lang="it-IT" sz="6600" b="1" dirty="0">
              <a:ln w="25400">
                <a:solidFill>
                  <a:srgbClr val="FFFF00"/>
                </a:solidFill>
              </a:ln>
              <a:solidFill>
                <a:srgbClr val="FF00FF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6600" b="1" dirty="0">
                <a:ln w="25400">
                  <a:solidFill>
                    <a:srgbClr val="FFFF00"/>
                  </a:solidFill>
                </a:ln>
                <a:solidFill>
                  <a:srgbClr val="FF00FF"/>
                </a:solidFill>
                <a:latin typeface="Bookman Old Style" panose="02050604050505020204" pitchFamily="18" charset="0"/>
              </a:rPr>
              <a:t>Venerdì Santo 2026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AD5A353-C9B6-484C-A530-95E4DC75179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7771">
            <a:off x="6366295" y="62059"/>
            <a:ext cx="2838246" cy="283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2429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1593F6-8389-4897-97A3-517F83A0399D}"/>
              </a:ext>
            </a:extLst>
          </p:cNvPr>
          <p:cNvSpPr txBox="1"/>
          <p:nvPr/>
        </p:nvSpPr>
        <p:spPr>
          <a:xfrm>
            <a:off x="0" y="889844"/>
            <a:ext cx="9144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Dal Vangelo secondo Luca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“Lo seguiva una grande moltitudine di popolo e di donne che si battevano il petto e facevano lamenti su di lui. Ma Gesù, voltandosi verso di loro, disse: “Figlie di Gerusalemme, non piangete su di me, ma piangete su voi stesse e sui vostri figli.”</a:t>
            </a:r>
          </a:p>
        </p:txBody>
      </p:sp>
    </p:spTree>
    <p:extLst>
      <p:ext uri="{BB962C8B-B14F-4D97-AF65-F5344CB8AC3E}">
        <p14:creationId xmlns:p14="http://schemas.microsoft.com/office/powerpoint/2010/main" val="2392002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esù incontra le donne di Gerusalemme | Sesart's">
            <a:extLst>
              <a:ext uri="{FF2B5EF4-FFF2-40B4-BE49-F238E27FC236}">
                <a16:creationId xmlns:a16="http://schemas.microsoft.com/office/drawing/2014/main" id="{1F41FD01-028A-4B28-BB55-8D268F3AE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325" y="0"/>
            <a:ext cx="5211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95498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AE2C08D-97CC-453F-9A72-682070D303F3}"/>
              </a:ext>
            </a:extLst>
          </p:cNvPr>
          <p:cNvSpPr txBox="1"/>
          <p:nvPr/>
        </p:nvSpPr>
        <p:spPr>
          <a:xfrm>
            <a:off x="0" y="889844"/>
            <a:ext cx="9144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Nel momento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della sofferenza più intensa,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Gesù non pensa a sé,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ma a coloro che lo circondano.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La sua attenzione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alle “figlie di Gerusalemme”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rivela un cuore capace di compassione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anche nel dolore. </a:t>
            </a:r>
          </a:p>
        </p:txBody>
      </p:sp>
    </p:spTree>
    <p:extLst>
      <p:ext uri="{BB962C8B-B14F-4D97-AF65-F5344CB8AC3E}">
        <p14:creationId xmlns:p14="http://schemas.microsoft.com/office/powerpoint/2010/main" val="122661434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AE2C08D-97CC-453F-9A72-682070D303F3}"/>
              </a:ext>
            </a:extLst>
          </p:cNvPr>
          <p:cNvSpPr txBox="1"/>
          <p:nvPr/>
        </p:nvSpPr>
        <p:spPr>
          <a:xfrm>
            <a:off x="0" y="1166843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Egli invita queste donne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non solo a compatirlo,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ma a convertire il loro pianto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in un grido di consapevolezza: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il male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non è solo quello che colpisce Gesù,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ma quello che abita il cuore umano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e distrugge la vita. </a:t>
            </a:r>
          </a:p>
        </p:txBody>
      </p:sp>
    </p:spTree>
    <p:extLst>
      <p:ext uri="{BB962C8B-B14F-4D97-AF65-F5344CB8AC3E}">
        <p14:creationId xmlns:p14="http://schemas.microsoft.com/office/powerpoint/2010/main" val="135650556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AE2C08D-97CC-453F-9A72-682070D303F3}"/>
              </a:ext>
            </a:extLst>
          </p:cNvPr>
          <p:cNvSpPr txBox="1"/>
          <p:nvPr/>
        </p:nvSpPr>
        <p:spPr>
          <a:xfrm>
            <a:off x="0" y="58847"/>
            <a:ext cx="9144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In questa stazione,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l’impegno si manifesta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come sguardo che educa alla verità: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Gesù insegna che la vera compassione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non è pietà sterile,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ma impegno a cambiare il cuore.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Il discepolo, come Cristo,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non si limita a consolare,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ma aiuta a discernere,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ad aprire gli occhi sulla necessità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di conversione personale e sociale. </a:t>
            </a:r>
          </a:p>
        </p:txBody>
      </p:sp>
    </p:spTree>
    <p:extLst>
      <p:ext uri="{BB962C8B-B14F-4D97-AF65-F5344CB8AC3E}">
        <p14:creationId xmlns:p14="http://schemas.microsoft.com/office/powerpoint/2010/main" val="172528713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B17F599-28E5-4432-ACA7-39A94864C59A}"/>
              </a:ext>
            </a:extLst>
          </p:cNvPr>
          <p:cNvSpPr txBox="1"/>
          <p:nvPr/>
        </p:nvSpPr>
        <p:spPr>
          <a:xfrm>
            <a:off x="0" y="0"/>
            <a:ext cx="91440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RESPONSORIO</a:t>
            </a:r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</a:p>
          <a:p>
            <a:pPr algn="ctr"/>
            <a:endParaRPr lang="it-IT" sz="36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Donaci, Signore,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un cuore generoso</a:t>
            </a:r>
          </a:p>
          <a:p>
            <a:pPr algn="ctr"/>
            <a:endParaRPr lang="it-IT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66FFFF"/>
                </a:solidFill>
                <a:latin typeface="Bookman Old Style" panose="02050604050505020204" pitchFamily="18" charset="0"/>
              </a:rPr>
              <a:t>Se teniamo lo sguardo fisso su noi stessi e non verso il prossimo </a:t>
            </a:r>
          </a:p>
          <a:p>
            <a:pPr algn="ctr"/>
            <a:endParaRPr lang="it-IT" i="1" dirty="0">
              <a:solidFill>
                <a:srgbClr val="66FFFF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66FFFF"/>
                </a:solidFill>
                <a:latin typeface="Bookman Old Style" panose="02050604050505020204" pitchFamily="18" charset="0"/>
              </a:rPr>
              <a:t>Se non siamo capaci di amare, educare e correggere </a:t>
            </a:r>
          </a:p>
          <a:p>
            <a:pPr algn="ctr"/>
            <a:endParaRPr lang="it-IT" i="1" dirty="0">
              <a:solidFill>
                <a:srgbClr val="66FFFF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66FFFF"/>
                </a:solidFill>
                <a:latin typeface="Bookman Old Style" panose="02050604050505020204" pitchFamily="18" charset="0"/>
              </a:rPr>
              <a:t>Se non ci sappiamo fermare davanti al dolore dei fratelli e delle sorelle </a:t>
            </a:r>
          </a:p>
        </p:txBody>
      </p:sp>
    </p:spTree>
    <p:extLst>
      <p:ext uri="{BB962C8B-B14F-4D97-AF65-F5344CB8AC3E}">
        <p14:creationId xmlns:p14="http://schemas.microsoft.com/office/powerpoint/2010/main" val="18709909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414D6F2-4F72-4800-8B9A-F67EA3213705}"/>
              </a:ext>
            </a:extLst>
          </p:cNvPr>
          <p:cNvSpPr txBox="1"/>
          <p:nvPr/>
        </p:nvSpPr>
        <p:spPr>
          <a:xfrm>
            <a:off x="0" y="1443841"/>
            <a:ext cx="9144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Signore Gesù,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che nel dolore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hai saputo ancora consolare,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insegnaci a non fuggire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il pianto dell’umanità,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ma a condividerlo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con tenerezza e verità. </a:t>
            </a:r>
          </a:p>
        </p:txBody>
      </p:sp>
    </p:spTree>
    <p:extLst>
      <p:ext uri="{BB962C8B-B14F-4D97-AF65-F5344CB8AC3E}">
        <p14:creationId xmlns:p14="http://schemas.microsoft.com/office/powerpoint/2010/main" val="10103557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414D6F2-4F72-4800-8B9A-F67EA3213705}"/>
              </a:ext>
            </a:extLst>
          </p:cNvPr>
          <p:cNvSpPr txBox="1"/>
          <p:nvPr/>
        </p:nvSpPr>
        <p:spPr>
          <a:xfrm>
            <a:off x="0" y="1720840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Rendi la tua Chiesa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portatrice della compassione,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capace di consolare e di educare,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di amare e di ammonire,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di piangere con chi piange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e di rialzare chi è caduto.</a:t>
            </a:r>
          </a:p>
        </p:txBody>
      </p:sp>
    </p:spTree>
    <p:extLst>
      <p:ext uri="{BB962C8B-B14F-4D97-AF65-F5344CB8AC3E}">
        <p14:creationId xmlns:p14="http://schemas.microsoft.com/office/powerpoint/2010/main" val="410904223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E4625F6-B287-4B95-B334-225D91835009}"/>
              </a:ext>
            </a:extLst>
          </p:cNvPr>
          <p:cNvSpPr txBox="1"/>
          <p:nvPr/>
        </p:nvSpPr>
        <p:spPr>
          <a:xfrm>
            <a:off x="0" y="2028617"/>
            <a:ext cx="9144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Ti saluto, o Croce santa </a:t>
            </a:r>
          </a:p>
          <a:p>
            <a:pPr algn="ctr"/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che portasti il Redentor; </a:t>
            </a:r>
          </a:p>
          <a:p>
            <a:pPr algn="ctr"/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gloria, lode, </a:t>
            </a:r>
            <a:r>
              <a:rPr lang="it-IT" sz="4400" b="1" i="1" dirty="0" err="1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onor</a:t>
            </a:r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 ti canta </a:t>
            </a:r>
          </a:p>
          <a:p>
            <a:pPr algn="ctr"/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ogni lingua ed ogni cuor.</a:t>
            </a:r>
          </a:p>
        </p:txBody>
      </p:sp>
      <p:pic>
        <p:nvPicPr>
          <p:cNvPr id="3" name="Picture 2" descr="Nota Musicale a 256x256 pixel">
            <a:extLst>
              <a:ext uri="{FF2B5EF4-FFF2-40B4-BE49-F238E27FC236}">
                <a16:creationId xmlns:a16="http://schemas.microsoft.com/office/drawing/2014/main" id="{B3F7E7EB-0922-4EAC-B69D-A32A68A3E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FF00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0"/>
            <a:ext cx="1484784" cy="1484784"/>
          </a:xfrm>
          <a:prstGeom prst="rect">
            <a:avLst/>
          </a:prstGeom>
          <a:noFill/>
        </p:spPr>
      </p:pic>
      <p:pic>
        <p:nvPicPr>
          <p:cNvPr id="4" name="Picture 2" descr="http://t3.gstatic.com/images?q=tbn:ANd9GcTbsdjGR0rThVeoH6OtymRGAGsO2Q3kIoYeXoWFkkbEyilK0HeOzQ">
            <a:extLst>
              <a:ext uri="{FF2B5EF4-FFF2-40B4-BE49-F238E27FC236}">
                <a16:creationId xmlns:a16="http://schemas.microsoft.com/office/drawing/2014/main" id="{4FAFC3F5-C922-4842-8AB3-D2FF95748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559324" y="4869160"/>
            <a:ext cx="3584675" cy="1988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195614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9D029940-2F41-4E17-A40A-E2FBAE05DD2B}"/>
              </a:ext>
            </a:extLst>
          </p:cNvPr>
          <p:cNvSpPr txBox="1"/>
          <p:nvPr/>
        </p:nvSpPr>
        <p:spPr>
          <a:xfrm>
            <a:off x="0" y="0"/>
            <a:ext cx="9144000" cy="507831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it-IT" sz="3600" dirty="0">
              <a:ln w="19050">
                <a:noFill/>
              </a:ln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dirty="0">
                <a:ln w="19050">
                  <a:noFill/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9ª STAZIONE </a:t>
            </a:r>
          </a:p>
          <a:p>
            <a:pPr algn="ctr"/>
            <a:endParaRPr lang="it-IT" sz="3600" dirty="0">
              <a:ln w="19050">
                <a:noFill/>
              </a:ln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endParaRPr lang="it-IT" sz="3600" dirty="0">
              <a:ln w="19050">
                <a:noFill/>
              </a:ln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b="1" i="1" dirty="0">
                <a:ln w="19050">
                  <a:solidFill>
                    <a:srgbClr val="00B0F0"/>
                  </a:solidFill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GESÙ CADE PER LA TERZA VOLTA</a:t>
            </a:r>
            <a:endParaRPr lang="it-IT" sz="36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endParaRPr lang="it-IT" sz="36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99FF66"/>
                </a:solidFill>
                <a:latin typeface="Bookman Old Style" panose="02050604050505020204" pitchFamily="18" charset="0"/>
              </a:rPr>
              <a:t>Ti adoriamo, o Cristo e ti benediciamo.</a:t>
            </a:r>
          </a:p>
          <a:p>
            <a:pPr algn="ctr"/>
            <a:r>
              <a:rPr lang="it-IT" sz="36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Perché con la tua santa croce </a:t>
            </a:r>
          </a:p>
          <a:p>
            <a:pPr algn="ctr"/>
            <a:r>
              <a:rPr lang="it-IT" sz="36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hai redento il mondo.</a:t>
            </a:r>
            <a:endParaRPr lang="it-IT" sz="3600" b="1" i="1" dirty="0">
              <a:solidFill>
                <a:srgbClr val="99FF66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237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ota Musicale a 256x256 pixel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FF00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0"/>
            <a:ext cx="1484784" cy="1484784"/>
          </a:xfrm>
          <a:prstGeom prst="rect">
            <a:avLst/>
          </a:prstGeom>
          <a:noFill/>
        </p:spPr>
      </p:pic>
      <p:sp>
        <p:nvSpPr>
          <p:cNvPr id="2" name="CasellaDiTesto 1"/>
          <p:cNvSpPr txBox="1"/>
          <p:nvPr/>
        </p:nvSpPr>
        <p:spPr>
          <a:xfrm>
            <a:off x="0" y="548680"/>
            <a:ext cx="9144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Purificami o Signore </a:t>
            </a:r>
          </a:p>
          <a:p>
            <a:pPr algn="ctr"/>
            <a:r>
              <a:rPr lang="it-IT" sz="36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sarò più bianco della neve. </a:t>
            </a:r>
          </a:p>
          <a:p>
            <a:pPr algn="ctr"/>
            <a:endParaRPr lang="it-IT" sz="3600" i="1" dirty="0">
              <a:solidFill>
                <a:srgbClr val="99FF66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99FF66"/>
                </a:solidFill>
                <a:latin typeface="Bookman Old Style" panose="02050604050505020204" pitchFamily="18" charset="0"/>
              </a:rPr>
              <a:t>Pietà di me o Dio nel tuo amore </a:t>
            </a:r>
          </a:p>
          <a:p>
            <a:pPr algn="ctr"/>
            <a:r>
              <a:rPr lang="it-IT" sz="3600" i="1" dirty="0">
                <a:solidFill>
                  <a:srgbClr val="99FF66"/>
                </a:solidFill>
                <a:latin typeface="Bookman Old Style" panose="02050604050505020204" pitchFamily="18" charset="0"/>
              </a:rPr>
              <a:t>nel tuo affetto cancella il mio peccato </a:t>
            </a:r>
          </a:p>
          <a:p>
            <a:pPr algn="ctr"/>
            <a:r>
              <a:rPr lang="it-IT" sz="3600" i="1" dirty="0">
                <a:solidFill>
                  <a:srgbClr val="99FF66"/>
                </a:solidFill>
                <a:latin typeface="Bookman Old Style" panose="02050604050505020204" pitchFamily="18" charset="0"/>
              </a:rPr>
              <a:t>e lavami da ogni mia colpa, </a:t>
            </a:r>
          </a:p>
          <a:p>
            <a:pPr algn="ctr"/>
            <a:r>
              <a:rPr lang="it-IT" sz="3600" i="1" dirty="0">
                <a:solidFill>
                  <a:srgbClr val="99FF66"/>
                </a:solidFill>
                <a:latin typeface="Bookman Old Style" panose="02050604050505020204" pitchFamily="18" charset="0"/>
              </a:rPr>
              <a:t>purificami da ogni mio errore. </a:t>
            </a:r>
          </a:p>
        </p:txBody>
      </p:sp>
      <p:pic>
        <p:nvPicPr>
          <p:cNvPr id="13314" name="Picture 2" descr="http://t3.gstatic.com/images?q=tbn:ANd9GcTbsdjGR0rThVeoH6OtymRGAGsO2Q3kIoYeXoWFkkbEyilK0HeOzQ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559325" y="4869160"/>
            <a:ext cx="3584675" cy="198884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1593F6-8389-4897-97A3-517F83A0399D}"/>
              </a:ext>
            </a:extLst>
          </p:cNvPr>
          <p:cNvSpPr txBox="1"/>
          <p:nvPr/>
        </p:nvSpPr>
        <p:spPr>
          <a:xfrm>
            <a:off x="0" y="335846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Dal libro delle Lamentazioni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“È bene </a:t>
            </a:r>
            <a:r>
              <a:rPr lang="it-IT" sz="3600" i="1">
                <a:solidFill>
                  <a:srgbClr val="FFFF00"/>
                </a:solidFill>
                <a:latin typeface="Bookman Old Style" panose="02050604050505020204" pitchFamily="18" charset="0"/>
              </a:rPr>
              <a:t>per l’uomo </a:t>
            </a:r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portare il giogo fin dalla giovinezza. Sieda costui solitario e resti in silenzio, poiché egli glielo ha imposto; cacci nella polvere la bocca, </a:t>
            </a:r>
            <a:r>
              <a:rPr lang="it-IT" sz="3600" i="1">
                <a:solidFill>
                  <a:srgbClr val="FFFF00"/>
                </a:solidFill>
                <a:latin typeface="Bookman Old Style" panose="02050604050505020204" pitchFamily="18" charset="0"/>
              </a:rPr>
              <a:t>forse c’è </a:t>
            </a:r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ancora speranza; porga a chi lo percuote la sua guancia, si sazi di umiliazioni. Poiché il Signore non rigetta mai… Ma, se affligge, avrà anche pietà secondo la sua grande misericordia”.</a:t>
            </a:r>
          </a:p>
        </p:txBody>
      </p:sp>
    </p:spTree>
    <p:extLst>
      <p:ext uri="{BB962C8B-B14F-4D97-AF65-F5344CB8AC3E}">
        <p14:creationId xmlns:p14="http://schemas.microsoft.com/office/powerpoint/2010/main" val="113429838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Via Crucis - IX Gesù cade per la terza volta sotto la croce">
            <a:extLst>
              <a:ext uri="{FF2B5EF4-FFF2-40B4-BE49-F238E27FC236}">
                <a16:creationId xmlns:a16="http://schemas.microsoft.com/office/drawing/2014/main" id="{FF8D56BE-EDBE-4122-B5D0-F4574D604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8513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AE2C08D-97CC-453F-9A72-682070D303F3}"/>
              </a:ext>
            </a:extLst>
          </p:cNvPr>
          <p:cNvSpPr txBox="1"/>
          <p:nvPr/>
        </p:nvSpPr>
        <p:spPr>
          <a:xfrm>
            <a:off x="0" y="335846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Nel cadere per la terza volta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sotto il peso della croce,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Gesù ci insegna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la perseveranza nella missione,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anche quando tutto sembra crollare.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Il cristiano, come Cristo,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affronta la fatica,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l’incomprensione e la solitudine,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ma non si arrende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e fa affidamento nella speranza. </a:t>
            </a:r>
          </a:p>
        </p:txBody>
      </p:sp>
    </p:spTree>
    <p:extLst>
      <p:ext uri="{BB962C8B-B14F-4D97-AF65-F5344CB8AC3E}">
        <p14:creationId xmlns:p14="http://schemas.microsoft.com/office/powerpoint/2010/main" val="45586964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AE2C08D-97CC-453F-9A72-682070D303F3}"/>
              </a:ext>
            </a:extLst>
          </p:cNvPr>
          <p:cNvSpPr txBox="1"/>
          <p:nvPr/>
        </p:nvSpPr>
        <p:spPr>
          <a:xfrm>
            <a:off x="0" y="58847"/>
            <a:ext cx="9144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In questa caduta vediamo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l’amore che si rialza per amare,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che continua a donarsi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nonostante le cadute.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È un invito a portare il Vangelo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fino ai confini della terra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con lo stesso spirito: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non fermarsi davanti agli ostacoli,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ma rialzarsi sempre,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perché ogni persona raggiunta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è un passo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verso la redenzione del mondo. </a:t>
            </a:r>
          </a:p>
        </p:txBody>
      </p:sp>
    </p:spTree>
    <p:extLst>
      <p:ext uri="{BB962C8B-B14F-4D97-AF65-F5344CB8AC3E}">
        <p14:creationId xmlns:p14="http://schemas.microsoft.com/office/powerpoint/2010/main" val="3896879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B17F599-28E5-4432-ACA7-39A94864C59A}"/>
              </a:ext>
            </a:extLst>
          </p:cNvPr>
          <p:cNvSpPr txBox="1"/>
          <p:nvPr/>
        </p:nvSpPr>
        <p:spPr>
          <a:xfrm>
            <a:off x="0" y="0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RESPONSORIO</a:t>
            </a:r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</a:p>
          <a:p>
            <a:pPr algn="ctr"/>
            <a:endParaRPr lang="it-IT" sz="36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Donaci, Signore, la perseveranza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66FFFF"/>
                </a:solidFill>
                <a:latin typeface="Bookman Old Style" panose="02050604050505020204" pitchFamily="18" charset="0"/>
              </a:rPr>
              <a:t>Quando tutto sembra crollare </a:t>
            </a:r>
          </a:p>
          <a:p>
            <a:pPr algn="ctr"/>
            <a:endParaRPr lang="it-IT" sz="3600" i="1" dirty="0">
              <a:solidFill>
                <a:srgbClr val="66FFFF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66FFFF"/>
                </a:solidFill>
                <a:latin typeface="Bookman Old Style" panose="02050604050505020204" pitchFamily="18" charset="0"/>
              </a:rPr>
              <a:t>Quando la fatica e l’incomprensione sembrano schiacciarci </a:t>
            </a:r>
          </a:p>
          <a:p>
            <a:pPr algn="ctr"/>
            <a:endParaRPr lang="it-IT" sz="3600" i="1" dirty="0">
              <a:solidFill>
                <a:srgbClr val="66FFFF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66FFFF"/>
                </a:solidFill>
                <a:latin typeface="Bookman Old Style" panose="02050604050505020204" pitchFamily="18" charset="0"/>
              </a:rPr>
              <a:t>Quando non siamo determinati a testimoniare il Vangelo </a:t>
            </a:r>
          </a:p>
        </p:txBody>
      </p:sp>
    </p:spTree>
    <p:extLst>
      <p:ext uri="{BB962C8B-B14F-4D97-AF65-F5344CB8AC3E}">
        <p14:creationId xmlns:p14="http://schemas.microsoft.com/office/powerpoint/2010/main" val="3098588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414D6F2-4F72-4800-8B9A-F67EA3213705}"/>
              </a:ext>
            </a:extLst>
          </p:cNvPr>
          <p:cNvSpPr txBox="1"/>
          <p:nvPr/>
        </p:nvSpPr>
        <p:spPr>
          <a:xfrm>
            <a:off x="0" y="889844"/>
            <a:ext cx="9144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Signore Gesù,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nei momenti in cui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ci sentiamo particolarmente fragili,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vieni e rialzaci. </a:t>
            </a:r>
          </a:p>
          <a:p>
            <a:pPr algn="ctr"/>
            <a:endParaRPr lang="it-IT" sz="3600" b="1" dirty="0">
              <a:ln w="12700">
                <a:solidFill>
                  <a:schemeClr val="bg1"/>
                </a:solidFill>
              </a:ln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b="1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Fa’ </a:t>
            </a:r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che la nostra debolezza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non ci impedisca di camminare,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ma ci renda più umili e docili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alla grazia del tuo amore.</a:t>
            </a:r>
          </a:p>
        </p:txBody>
      </p:sp>
    </p:spTree>
    <p:extLst>
      <p:ext uri="{BB962C8B-B14F-4D97-AF65-F5344CB8AC3E}">
        <p14:creationId xmlns:p14="http://schemas.microsoft.com/office/powerpoint/2010/main" val="288363949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E4625F6-B287-4B95-B334-225D91835009}"/>
              </a:ext>
            </a:extLst>
          </p:cNvPr>
          <p:cNvSpPr txBox="1"/>
          <p:nvPr/>
        </p:nvSpPr>
        <p:spPr>
          <a:xfrm>
            <a:off x="0" y="2028617"/>
            <a:ext cx="9144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Ti saluto, o Croce santa </a:t>
            </a:r>
          </a:p>
          <a:p>
            <a:pPr algn="ctr"/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che portasti il Redentor; </a:t>
            </a:r>
          </a:p>
          <a:p>
            <a:pPr algn="ctr"/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gloria, lode, </a:t>
            </a:r>
            <a:r>
              <a:rPr lang="it-IT" sz="4400" b="1" i="1" dirty="0" err="1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onor</a:t>
            </a:r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 ti canta </a:t>
            </a:r>
          </a:p>
          <a:p>
            <a:pPr algn="ctr"/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ogni lingua ed ogni cuor.</a:t>
            </a:r>
          </a:p>
        </p:txBody>
      </p:sp>
      <p:pic>
        <p:nvPicPr>
          <p:cNvPr id="3" name="Picture 2" descr="Nota Musicale a 256x256 pixel">
            <a:extLst>
              <a:ext uri="{FF2B5EF4-FFF2-40B4-BE49-F238E27FC236}">
                <a16:creationId xmlns:a16="http://schemas.microsoft.com/office/drawing/2014/main" id="{B3F7E7EB-0922-4EAC-B69D-A32A68A3E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FF00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0"/>
            <a:ext cx="1484784" cy="1484784"/>
          </a:xfrm>
          <a:prstGeom prst="rect">
            <a:avLst/>
          </a:prstGeom>
          <a:noFill/>
        </p:spPr>
      </p:pic>
      <p:pic>
        <p:nvPicPr>
          <p:cNvPr id="4" name="Picture 2" descr="http://t3.gstatic.com/images?q=tbn:ANd9GcTbsdjGR0rThVeoH6OtymRGAGsO2Q3kIoYeXoWFkkbEyilK0HeOzQ">
            <a:extLst>
              <a:ext uri="{FF2B5EF4-FFF2-40B4-BE49-F238E27FC236}">
                <a16:creationId xmlns:a16="http://schemas.microsoft.com/office/drawing/2014/main" id="{4FAFC3F5-C922-4842-8AB3-D2FF95748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559324" y="4869160"/>
            <a:ext cx="3584675" cy="1988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188539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9D029940-2F41-4E17-A40A-E2FBAE05DD2B}"/>
              </a:ext>
            </a:extLst>
          </p:cNvPr>
          <p:cNvSpPr txBox="1"/>
          <p:nvPr/>
        </p:nvSpPr>
        <p:spPr>
          <a:xfrm>
            <a:off x="0" y="0"/>
            <a:ext cx="9144000" cy="507831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it-IT" sz="3600" dirty="0">
              <a:ln w="19050">
                <a:noFill/>
              </a:ln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dirty="0">
                <a:ln w="19050">
                  <a:noFill/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10ª STAZIONE </a:t>
            </a:r>
          </a:p>
          <a:p>
            <a:pPr algn="ctr"/>
            <a:endParaRPr lang="it-IT" sz="3600" dirty="0">
              <a:ln w="19050">
                <a:noFill/>
              </a:ln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endParaRPr lang="it-IT" sz="3600" dirty="0">
              <a:ln w="19050">
                <a:noFill/>
              </a:ln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b="1" i="1" dirty="0">
                <a:ln w="19050">
                  <a:solidFill>
                    <a:srgbClr val="00B0F0"/>
                  </a:solidFill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GESÙ È SPOGLIATO DELLE VESTI</a:t>
            </a:r>
          </a:p>
          <a:p>
            <a:pPr algn="ctr"/>
            <a:endParaRPr lang="it-IT" sz="36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99FF66"/>
                </a:solidFill>
                <a:latin typeface="Bookman Old Style" panose="02050604050505020204" pitchFamily="18" charset="0"/>
              </a:rPr>
              <a:t>Ti adoriamo, o Cristo e ti benediciamo.</a:t>
            </a:r>
          </a:p>
          <a:p>
            <a:pPr algn="ctr"/>
            <a:r>
              <a:rPr lang="it-IT" sz="36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Perché con la tua santa croce </a:t>
            </a:r>
          </a:p>
          <a:p>
            <a:pPr algn="ctr"/>
            <a:r>
              <a:rPr lang="it-IT" sz="36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hai redento il mondo.</a:t>
            </a:r>
            <a:endParaRPr lang="it-IT" sz="3600" b="1" i="1" dirty="0">
              <a:solidFill>
                <a:srgbClr val="99FF66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07800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1593F6-8389-4897-97A3-517F83A0399D}"/>
              </a:ext>
            </a:extLst>
          </p:cNvPr>
          <p:cNvSpPr txBox="1"/>
          <p:nvPr/>
        </p:nvSpPr>
        <p:spPr>
          <a:xfrm>
            <a:off x="0" y="58847"/>
            <a:ext cx="9144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Dal Vangelo secondo Giovanni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«Egli, portando la croce, si avviò verso il luogo detto del Cranio, in ebraico </a:t>
            </a:r>
            <a:r>
              <a:rPr lang="it-IT" sz="3600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Gòlgota</a:t>
            </a:r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, dove lo crocifissero e con lui altri due, uno da una parte e uno dall’altra, e Gesù in mezzo.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I soldati poi, quando ebbero crocifisso Gesù, presero le sue vesti, ne fecero quattro parti – una per ciascun soldato -, e la tunica. </a:t>
            </a:r>
          </a:p>
        </p:txBody>
      </p:sp>
    </p:spTree>
    <p:extLst>
      <p:ext uri="{BB962C8B-B14F-4D97-AF65-F5344CB8AC3E}">
        <p14:creationId xmlns:p14="http://schemas.microsoft.com/office/powerpoint/2010/main" val="95976571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1593F6-8389-4897-97A3-517F83A0399D}"/>
              </a:ext>
            </a:extLst>
          </p:cNvPr>
          <p:cNvSpPr txBox="1"/>
          <p:nvPr/>
        </p:nvSpPr>
        <p:spPr>
          <a:xfrm>
            <a:off x="0" y="1443841"/>
            <a:ext cx="9144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Ma quella tunica era senza cuciture,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tessuta tutta d’un pezzo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da cima a fondo.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Perciò dissero tra loro: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“Non stracciamola,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ma tiriamo a sorte a chi tocca”».</a:t>
            </a:r>
          </a:p>
        </p:txBody>
      </p:sp>
    </p:spTree>
    <p:extLst>
      <p:ext uri="{BB962C8B-B14F-4D97-AF65-F5344CB8AC3E}">
        <p14:creationId xmlns:p14="http://schemas.microsoft.com/office/powerpoint/2010/main" val="1483325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Nota Musicale a 256x256 pixel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FF00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0"/>
            <a:ext cx="1484784" cy="1484784"/>
          </a:xfrm>
          <a:prstGeom prst="rect">
            <a:avLst/>
          </a:prstGeom>
          <a:noFill/>
        </p:spPr>
      </p:pic>
      <p:pic>
        <p:nvPicPr>
          <p:cNvPr id="9" name="Picture 2" descr="http://t3.gstatic.com/images?q=tbn:ANd9GcTbsdjGR0rThVeoH6OtymRGAGsO2Q3kIoYeXoWFkkbEyilK0HeOzQ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559325" y="4869160"/>
            <a:ext cx="3584675" cy="1988840"/>
          </a:xfrm>
          <a:prstGeom prst="rect">
            <a:avLst/>
          </a:prstGeom>
          <a:noFill/>
        </p:spPr>
      </p:pic>
      <p:sp>
        <p:nvSpPr>
          <p:cNvPr id="2" name="CasellaDiTesto 1"/>
          <p:cNvSpPr txBox="1"/>
          <p:nvPr/>
        </p:nvSpPr>
        <p:spPr>
          <a:xfrm>
            <a:off x="0" y="548680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Purificami o Signore </a:t>
            </a:r>
          </a:p>
          <a:p>
            <a:pPr algn="ctr"/>
            <a:r>
              <a:rPr lang="it-IT" sz="36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sarò più bianco della neve. </a:t>
            </a:r>
          </a:p>
          <a:p>
            <a:pPr algn="ctr"/>
            <a:endParaRPr lang="it-IT" sz="3600" i="1" dirty="0">
              <a:solidFill>
                <a:srgbClr val="99FF66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99FF66"/>
                </a:solidFill>
                <a:latin typeface="Bookman Old Style" panose="02050604050505020204" pitchFamily="18" charset="0"/>
              </a:rPr>
              <a:t>Il mio peccato io lo riconosco </a:t>
            </a:r>
          </a:p>
          <a:p>
            <a:pPr algn="ctr"/>
            <a:r>
              <a:rPr lang="it-IT" sz="3600" i="1" dirty="0">
                <a:solidFill>
                  <a:srgbClr val="99FF66"/>
                </a:solidFill>
                <a:latin typeface="Bookman Old Style" panose="02050604050505020204" pitchFamily="18" charset="0"/>
              </a:rPr>
              <a:t>il mio errore mi è sempre dinanzi, </a:t>
            </a:r>
          </a:p>
          <a:p>
            <a:pPr algn="ctr"/>
            <a:r>
              <a:rPr lang="it-IT" sz="3600" i="1" dirty="0">
                <a:solidFill>
                  <a:srgbClr val="99FF66"/>
                </a:solidFill>
                <a:latin typeface="Bookman Old Style" panose="02050604050505020204" pitchFamily="18" charset="0"/>
              </a:rPr>
              <a:t>contro di Te contro Te solo ho peccato </a:t>
            </a:r>
          </a:p>
          <a:p>
            <a:pPr algn="ctr"/>
            <a:r>
              <a:rPr lang="it-IT" sz="3600" i="1" dirty="0">
                <a:solidFill>
                  <a:srgbClr val="99FF66"/>
                </a:solidFill>
                <a:latin typeface="Bookman Old Style" panose="02050604050505020204" pitchFamily="18" charset="0"/>
              </a:rPr>
              <a:t>quello che è male ai tuoi occhi </a:t>
            </a:r>
          </a:p>
          <a:p>
            <a:pPr algn="ctr"/>
            <a:r>
              <a:rPr lang="it-IT" sz="3600" i="1" dirty="0">
                <a:solidFill>
                  <a:srgbClr val="99FF66"/>
                </a:solidFill>
                <a:latin typeface="Bookman Old Style" panose="02050604050505020204" pitchFamily="18" charset="0"/>
              </a:rPr>
              <a:t>io l’ho fatto.</a:t>
            </a:r>
          </a:p>
        </p:txBody>
      </p:sp>
    </p:spTree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Via Crucis con Sieger Köder - SettimanaNews">
            <a:extLst>
              <a:ext uri="{FF2B5EF4-FFF2-40B4-BE49-F238E27FC236}">
                <a16:creationId xmlns:a16="http://schemas.microsoft.com/office/drawing/2014/main" id="{51728E7E-0622-4A88-9ED5-D221476CA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625" y="0"/>
            <a:ext cx="46547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24575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AE2C08D-97CC-453F-9A72-682070D303F3}"/>
              </a:ext>
            </a:extLst>
          </p:cNvPr>
          <p:cNvSpPr txBox="1"/>
          <p:nvPr/>
        </p:nvSpPr>
        <p:spPr>
          <a:xfrm>
            <a:off x="0" y="1166843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Contempliamo Gesù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privato di ogni dignità.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Questo gesto impietoso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ci interpella come cristiani: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siamo chiamati a spogliarci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dell’orgoglio, del possesso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per rivestirci di Cristo. </a:t>
            </a:r>
          </a:p>
        </p:txBody>
      </p:sp>
    </p:spTree>
    <p:extLst>
      <p:ext uri="{BB962C8B-B14F-4D97-AF65-F5344CB8AC3E}">
        <p14:creationId xmlns:p14="http://schemas.microsoft.com/office/powerpoint/2010/main" val="110546680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AE2C08D-97CC-453F-9A72-682070D303F3}"/>
              </a:ext>
            </a:extLst>
          </p:cNvPr>
          <p:cNvSpPr txBox="1"/>
          <p:nvPr/>
        </p:nvSpPr>
        <p:spPr>
          <a:xfrm>
            <a:off x="0" y="1166843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In molte parti del mondo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l’annuncio del Vangelo passa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attraverso una testimonianza povera,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priva di potere ma ricca di compassione.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Gesù ci mostra che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solo chi si fa piccolo e vulnerabile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può incontrare davvero l’altro. </a:t>
            </a:r>
          </a:p>
        </p:txBody>
      </p:sp>
    </p:spTree>
    <p:extLst>
      <p:ext uri="{BB962C8B-B14F-4D97-AF65-F5344CB8AC3E}">
        <p14:creationId xmlns:p14="http://schemas.microsoft.com/office/powerpoint/2010/main" val="72140877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AE2C08D-97CC-453F-9A72-682070D303F3}"/>
              </a:ext>
            </a:extLst>
          </p:cNvPr>
          <p:cNvSpPr txBox="1"/>
          <p:nvPr/>
        </p:nvSpPr>
        <p:spPr>
          <a:xfrm>
            <a:off x="0" y="1720840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Come discepoli,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siamo inviati a servire,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a donarci,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a vivere una solidarietà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che passa per la croce,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certi della gloria che ci attende. </a:t>
            </a:r>
          </a:p>
        </p:txBody>
      </p:sp>
    </p:spTree>
    <p:extLst>
      <p:ext uri="{BB962C8B-B14F-4D97-AF65-F5344CB8AC3E}">
        <p14:creationId xmlns:p14="http://schemas.microsoft.com/office/powerpoint/2010/main" val="62373039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B17F599-28E5-4432-ACA7-39A94864C59A}"/>
              </a:ext>
            </a:extLst>
          </p:cNvPr>
          <p:cNvSpPr txBox="1"/>
          <p:nvPr/>
        </p:nvSpPr>
        <p:spPr>
          <a:xfrm>
            <a:off x="0" y="0"/>
            <a:ext cx="9144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RESPONSORIO</a:t>
            </a:r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</a:p>
          <a:p>
            <a:pPr algn="ctr"/>
            <a:endParaRPr lang="it-IT" sz="36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Liberaci, o Signore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66FFFF"/>
                </a:solidFill>
                <a:latin typeface="Bookman Old Style" panose="02050604050505020204" pitchFamily="18" charset="0"/>
              </a:rPr>
              <a:t>Dal nostro orgoglio che prevarica i fratelli </a:t>
            </a:r>
          </a:p>
          <a:p>
            <a:pPr algn="ctr"/>
            <a:endParaRPr lang="it-IT" sz="3600" i="1" dirty="0">
              <a:solidFill>
                <a:srgbClr val="66FFFF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66FFFF"/>
                </a:solidFill>
                <a:latin typeface="Bookman Old Style" panose="02050604050505020204" pitchFamily="18" charset="0"/>
              </a:rPr>
              <a:t>Dal desiderio di possesso che ci porta a vedere le persone come oggetti </a:t>
            </a:r>
          </a:p>
          <a:p>
            <a:pPr algn="ctr"/>
            <a:endParaRPr lang="it-IT" sz="3600" i="1" dirty="0">
              <a:solidFill>
                <a:srgbClr val="66FFFF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66FFFF"/>
                </a:solidFill>
                <a:latin typeface="Bookman Old Style" panose="02050604050505020204" pitchFamily="18" charset="0"/>
              </a:rPr>
              <a:t>Dalla paura di non essere mai abbastanza </a:t>
            </a:r>
          </a:p>
        </p:txBody>
      </p:sp>
    </p:spTree>
    <p:extLst>
      <p:ext uri="{BB962C8B-B14F-4D97-AF65-F5344CB8AC3E}">
        <p14:creationId xmlns:p14="http://schemas.microsoft.com/office/powerpoint/2010/main" val="124341823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414D6F2-4F72-4800-8B9A-F67EA3213705}"/>
              </a:ext>
            </a:extLst>
          </p:cNvPr>
          <p:cNvSpPr txBox="1"/>
          <p:nvPr/>
        </p:nvSpPr>
        <p:spPr>
          <a:xfrm>
            <a:off x="0" y="1443841"/>
            <a:ext cx="9144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Signore,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aiutaci a spogliarci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del superfluo,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delle vanità,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dei desideri egoistici,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per vestire la tua povertà </a:t>
            </a:r>
          </a:p>
          <a:p>
            <a:pPr algn="ctr"/>
            <a:r>
              <a:rPr lang="it-IT" sz="3600" b="1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e servire ogni persona con umiltà.</a:t>
            </a:r>
          </a:p>
        </p:txBody>
      </p:sp>
    </p:spTree>
    <p:extLst>
      <p:ext uri="{BB962C8B-B14F-4D97-AF65-F5344CB8AC3E}">
        <p14:creationId xmlns:p14="http://schemas.microsoft.com/office/powerpoint/2010/main" val="338090003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E4625F6-B287-4B95-B334-225D91835009}"/>
              </a:ext>
            </a:extLst>
          </p:cNvPr>
          <p:cNvSpPr txBox="1"/>
          <p:nvPr/>
        </p:nvSpPr>
        <p:spPr>
          <a:xfrm>
            <a:off x="0" y="2028617"/>
            <a:ext cx="9144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Ti saluto, o Croce santa </a:t>
            </a:r>
          </a:p>
          <a:p>
            <a:pPr algn="ctr"/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che portasti il Redentor; </a:t>
            </a:r>
          </a:p>
          <a:p>
            <a:pPr algn="ctr"/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gloria, lode, </a:t>
            </a:r>
            <a:r>
              <a:rPr lang="it-IT" sz="4400" b="1" i="1" dirty="0" err="1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onor</a:t>
            </a:r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 ti canta </a:t>
            </a:r>
          </a:p>
          <a:p>
            <a:pPr algn="ctr"/>
            <a:r>
              <a:rPr lang="it-IT" sz="44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ogni lingua ed ogni cuor.</a:t>
            </a:r>
          </a:p>
        </p:txBody>
      </p:sp>
      <p:pic>
        <p:nvPicPr>
          <p:cNvPr id="3" name="Picture 2" descr="Nota Musicale a 256x256 pixel">
            <a:extLst>
              <a:ext uri="{FF2B5EF4-FFF2-40B4-BE49-F238E27FC236}">
                <a16:creationId xmlns:a16="http://schemas.microsoft.com/office/drawing/2014/main" id="{B3F7E7EB-0922-4EAC-B69D-A32A68A3E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FF00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0"/>
            <a:ext cx="1484784" cy="1484784"/>
          </a:xfrm>
          <a:prstGeom prst="rect">
            <a:avLst/>
          </a:prstGeom>
          <a:noFill/>
        </p:spPr>
      </p:pic>
      <p:pic>
        <p:nvPicPr>
          <p:cNvPr id="4" name="Picture 2" descr="http://t3.gstatic.com/images?q=tbn:ANd9GcTbsdjGR0rThVeoH6OtymRGAGsO2Q3kIoYeXoWFkkbEyilK0HeOzQ">
            <a:extLst>
              <a:ext uri="{FF2B5EF4-FFF2-40B4-BE49-F238E27FC236}">
                <a16:creationId xmlns:a16="http://schemas.microsoft.com/office/drawing/2014/main" id="{4FAFC3F5-C922-4842-8AB3-D2FF95748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559324" y="4869160"/>
            <a:ext cx="3584675" cy="1988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222418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9D029940-2F41-4E17-A40A-E2FBAE05DD2B}"/>
              </a:ext>
            </a:extLst>
          </p:cNvPr>
          <p:cNvSpPr txBox="1"/>
          <p:nvPr/>
        </p:nvSpPr>
        <p:spPr>
          <a:xfrm>
            <a:off x="0" y="0"/>
            <a:ext cx="9144000" cy="507831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it-IT" sz="3600" dirty="0">
              <a:ln w="19050">
                <a:noFill/>
              </a:ln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dirty="0">
                <a:ln w="19050">
                  <a:noFill/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11ª STAZIONE </a:t>
            </a:r>
          </a:p>
          <a:p>
            <a:pPr algn="ctr"/>
            <a:endParaRPr lang="it-IT" sz="3600" dirty="0">
              <a:ln w="19050">
                <a:noFill/>
              </a:ln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endParaRPr lang="it-IT" sz="3600" dirty="0">
              <a:ln w="19050">
                <a:noFill/>
              </a:ln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b="1" i="1" dirty="0">
                <a:ln w="19050">
                  <a:solidFill>
                    <a:srgbClr val="00B0F0"/>
                  </a:solidFill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GESÙ È INCHIODATO ALLA CROCE </a:t>
            </a:r>
          </a:p>
          <a:p>
            <a:pPr algn="ctr"/>
            <a:endParaRPr lang="it-IT" sz="36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99FF66"/>
                </a:solidFill>
                <a:latin typeface="Bookman Old Style" panose="02050604050505020204" pitchFamily="18" charset="0"/>
              </a:rPr>
              <a:t>Ti adoriamo, o Cristo e ti benediciamo.</a:t>
            </a:r>
          </a:p>
          <a:p>
            <a:pPr algn="ctr"/>
            <a:r>
              <a:rPr lang="it-IT" sz="36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Perché con la tua santa croce </a:t>
            </a:r>
          </a:p>
          <a:p>
            <a:pPr algn="ctr"/>
            <a:r>
              <a:rPr lang="it-IT" sz="3600" b="1" i="1" dirty="0">
                <a:ln w="12700">
                  <a:solidFill>
                    <a:srgbClr val="FFFF00"/>
                  </a:solidFill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hai redento il mondo.</a:t>
            </a:r>
            <a:endParaRPr lang="it-IT" sz="3600" b="1" i="1" dirty="0">
              <a:solidFill>
                <a:srgbClr val="99FF66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00627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1593F6-8389-4897-97A3-517F83A0399D}"/>
              </a:ext>
            </a:extLst>
          </p:cNvPr>
          <p:cNvSpPr txBox="1"/>
          <p:nvPr/>
        </p:nvSpPr>
        <p:spPr>
          <a:xfrm>
            <a:off x="0" y="58847"/>
            <a:ext cx="9144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Dal Vangelo secondo Matteo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“Giunti a un luogo detto </a:t>
            </a:r>
            <a:r>
              <a:rPr lang="it-IT" sz="3600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Golgota</a:t>
            </a:r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che significa luogo del cranio,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gli diedero da bere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vino mescolato con fiele;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ma egli, assaggiatolo, non ne volle bere.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Dopo averlo quindi crocifisso,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si spartirono le sue vesti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tirandole a sorte.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E sedutisi, gli facevano la guardia. </a:t>
            </a:r>
          </a:p>
        </p:txBody>
      </p:sp>
    </p:spTree>
    <p:extLst>
      <p:ext uri="{BB962C8B-B14F-4D97-AF65-F5344CB8AC3E}">
        <p14:creationId xmlns:p14="http://schemas.microsoft.com/office/powerpoint/2010/main" val="202981623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1593F6-8389-4897-97A3-517F83A0399D}"/>
              </a:ext>
            </a:extLst>
          </p:cNvPr>
          <p:cNvSpPr txBox="1"/>
          <p:nvPr/>
        </p:nvSpPr>
        <p:spPr>
          <a:xfrm>
            <a:off x="0" y="1166843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Al di sopra del suo capo,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posero la motivazione scritta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della sua condanna: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«Questi è Gesù, il re dei Giudei». </a:t>
            </a:r>
          </a:p>
          <a:p>
            <a:pPr algn="ctr"/>
            <a:endParaRPr lang="it-IT" sz="3600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Insieme con lui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furono crocifissi due ladroni, </a:t>
            </a:r>
          </a:p>
          <a:p>
            <a:pPr algn="ctr"/>
            <a:r>
              <a:rPr lang="it-IT" sz="3600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uno a destra e uno a sinistra”.</a:t>
            </a:r>
          </a:p>
        </p:txBody>
      </p:sp>
    </p:spTree>
    <p:extLst>
      <p:ext uri="{BB962C8B-B14F-4D97-AF65-F5344CB8AC3E}">
        <p14:creationId xmlns:p14="http://schemas.microsoft.com/office/powerpoint/2010/main" val="21741151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3600" i="1" dirty="0">
            <a:solidFill>
              <a:srgbClr val="FFFF00"/>
            </a:solidFill>
            <a:latin typeface="Bookman Old Style" panose="020506040505050202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306</TotalTime>
  <Words>5089</Words>
  <Application>Microsoft Office PowerPoint</Application>
  <PresentationFormat>Presentazione su schermo (4:3)</PresentationFormat>
  <Paragraphs>987</Paragraphs>
  <Slides>143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143</vt:i4>
      </vt:variant>
    </vt:vector>
  </HeadingPairs>
  <TitlesOfParts>
    <vt:vector size="148" baseType="lpstr">
      <vt:lpstr>Arial</vt:lpstr>
      <vt:lpstr>Bookman Old Style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parrocchia</dc:creator>
  <cp:lastModifiedBy>parrocchia</cp:lastModifiedBy>
  <cp:revision>66</cp:revision>
  <dcterms:created xsi:type="dcterms:W3CDTF">2026-03-04T14:00:46Z</dcterms:created>
  <dcterms:modified xsi:type="dcterms:W3CDTF">2026-03-05T09:27:02Z</dcterms:modified>
</cp:coreProperties>
</file>